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2" r:id="rId3"/>
    <p:sldId id="296" r:id="rId4"/>
    <p:sldId id="297" r:id="rId5"/>
    <p:sldId id="314" r:id="rId6"/>
    <p:sldId id="300" r:id="rId7"/>
    <p:sldId id="313" r:id="rId8"/>
    <p:sldId id="308" r:id="rId9"/>
    <p:sldId id="282" r:id="rId10"/>
    <p:sldId id="284" r:id="rId11"/>
    <p:sldId id="285" r:id="rId12"/>
    <p:sldId id="279" r:id="rId13"/>
    <p:sldId id="315" r:id="rId14"/>
    <p:sldId id="316" r:id="rId15"/>
    <p:sldId id="319" r:id="rId16"/>
    <p:sldId id="317" r:id="rId17"/>
    <p:sldId id="286" r:id="rId18"/>
    <p:sldId id="318" r:id="rId19"/>
    <p:sldId id="288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EA4B2D-31D3-4B1D-95C5-CA43EE05567D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C46B36-3942-4F1A-8C29-5E81A1896F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83FAE4-8086-46CF-B774-E219E50A2229}" type="slidenum">
              <a:rPr lang="cs-CZ" altLang="cs-CZ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B0C02-9469-4B69-ACEE-43191C059EF8}" type="slidenum">
              <a:rPr lang="cs-CZ" altLang="cs-CZ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3595-6F93-40E8-B470-047C3B5691F6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034E3-16E6-4925-A7E2-3CF2A1D549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9A67-9DA6-4954-B554-0D5356284740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534F-30BE-458F-BF31-B8D8125941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FEA9-56DA-4450-B08C-CDE609A7BF4F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BE9D-6C14-42A8-92C6-BF4FD50BC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8EFD-08B0-42A3-A35C-2ADDDCEEE6A4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7EBA-8DCD-46BC-8CFC-27B64542E5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0350-59B8-4D2C-9994-9BCDBFBE2516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1FA2B-1132-4D4D-8861-36F9F47C1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F7C0-75EE-4C4C-AE54-6BD53EF937D1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7F38-59CB-40BA-AD17-81A53CFE28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F746-364C-47D5-ACF2-31ACCB347D79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1334-55D4-464C-8722-6222355199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CCCF-0164-4D03-9F02-2D94F654EA0B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16E4-3A1B-47DE-B56C-E4BC1FA75D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B3E5-8270-4C58-8A52-FCE10B779FEF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EB67-48B4-41CB-916A-14BAFCF462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D347-2839-4C3A-8A3E-8B7A228A1A4A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D11C-228D-4F5F-8BFA-ECA2B75DCD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ADB8-415B-4C72-BB5F-06BFA8F490E7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DC65-1086-4FFB-9058-DE6E2C8C91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560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0D3219-F96D-4A05-B900-4219B9EE10D6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5B185E-0EE8-4A5D-84DA-B73BEF80CA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765175"/>
            <a:ext cx="6985000" cy="2835275"/>
          </a:xfrm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IMUNITA </a:t>
            </a:r>
            <a:br>
              <a:rPr lang="cs-CZ" altLang="cs-CZ" smtClean="0">
                <a:latin typeface="Arial" charset="0"/>
                <a:cs typeface="Arial" charset="0"/>
              </a:rPr>
            </a:br>
            <a:r>
              <a:rPr lang="cs-CZ" altLang="cs-CZ" smtClean="0">
                <a:latin typeface="Arial" charset="0"/>
                <a:cs typeface="Arial" charset="0"/>
              </a:rPr>
              <a:t>a </a:t>
            </a:r>
            <a:br>
              <a:rPr lang="cs-CZ" altLang="cs-CZ" smtClean="0">
                <a:latin typeface="Arial" charset="0"/>
                <a:cs typeface="Arial" charset="0"/>
              </a:rPr>
            </a:br>
            <a:r>
              <a:rPr lang="cs-CZ" altLang="cs-CZ" smtClean="0">
                <a:latin typeface="Arial" charset="0"/>
                <a:cs typeface="Arial" charset="0"/>
              </a:rPr>
              <a:t>KOUŘENÍ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005263"/>
            <a:ext cx="8353425" cy="1130300"/>
          </a:xfrm>
        </p:spPr>
        <p:txBody>
          <a:bodyPr>
            <a:normAutofit/>
          </a:bodyPr>
          <a:lstStyle/>
          <a:p>
            <a:pPr marL="609600" indent="-609600"/>
            <a:r>
              <a:rPr lang="cs-CZ" altLang="cs-CZ" sz="2400" smtClean="0">
                <a:solidFill>
                  <a:srgbClr val="898989"/>
                </a:solidFill>
                <a:latin typeface="Arial" charset="0"/>
                <a:cs typeface="Arial" charset="0"/>
              </a:rPr>
              <a:t>Jitka Petanová</a:t>
            </a:r>
          </a:p>
          <a:p>
            <a:pPr marL="609600" indent="-609600"/>
            <a:r>
              <a:rPr lang="cs-CZ" altLang="cs-CZ" sz="2400" smtClean="0">
                <a:solidFill>
                  <a:srgbClr val="898989"/>
                </a:solidFill>
                <a:latin typeface="Arial" charset="0"/>
                <a:cs typeface="Arial" charset="0"/>
              </a:rPr>
              <a:t>Ústav imunologie a mikrobiologie 1. LF UK a VFN Praha</a:t>
            </a:r>
          </a:p>
        </p:txBody>
      </p:sp>
      <p:sp>
        <p:nvSpPr>
          <p:cNvPr id="16387" name="TextovéPole 1"/>
          <p:cNvSpPr txBox="1">
            <a:spLocks noChangeArrowheads="1"/>
          </p:cNvSpPr>
          <p:nvPr/>
        </p:nvSpPr>
        <p:spPr bwMode="auto">
          <a:xfrm>
            <a:off x="4859338" y="5876925"/>
            <a:ext cx="4033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/>
              </a:rPr>
              <a:t>14. Konference Tabák a zdraví</a:t>
            </a:r>
          </a:p>
          <a:p>
            <a:r>
              <a:rPr lang="cs-CZ">
                <a:latin typeface="Calibri"/>
              </a:rPr>
              <a:t>15.11.2013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696200" cy="1727200"/>
          </a:xfrm>
        </p:spPr>
        <p:txBody>
          <a:bodyPr>
            <a:normAutofit/>
          </a:bodyPr>
          <a:lstStyle/>
          <a:p>
            <a:r>
              <a:rPr lang="cs-CZ" altLang="cs-CZ" smtClean="0">
                <a:latin typeface="Arial" charset="0"/>
                <a:cs typeface="Arial" charset="0"/>
              </a:rPr>
              <a:t>Zdravotní důsledky pasivního kouření</a:t>
            </a:r>
            <a:r>
              <a:rPr lang="cs-CZ" altLang="cs-CZ" smtClean="0">
                <a:latin typeface="Arial" charset="0"/>
                <a:cs typeface="Times New Roman" pitchFamily="18" charset="0"/>
              </a:rPr>
              <a:t> </a:t>
            </a:r>
            <a:endParaRPr lang="cs-CZ" altLang="cs-CZ" sz="200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349500"/>
            <a:ext cx="7772400" cy="395922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cs-CZ" altLang="cs-CZ" smtClean="0">
                <a:latin typeface="Arial" charset="0"/>
                <a:cs typeface="Times New Roman" pitchFamily="18" charset="0"/>
              </a:rPr>
              <a:t>vliv na zdraví dít</a:t>
            </a:r>
            <a:r>
              <a:rPr lang="cs-CZ" altLang="cs-CZ" smtClean="0">
                <a:latin typeface="Arial" charset="0"/>
                <a:cs typeface="Arial" charset="0"/>
              </a:rPr>
              <a:t>ě</a:t>
            </a:r>
            <a:r>
              <a:rPr lang="cs-CZ" altLang="cs-CZ" smtClean="0">
                <a:latin typeface="Arial" charset="0"/>
                <a:cs typeface="Times New Roman" pitchFamily="18" charset="0"/>
              </a:rPr>
              <a:t>te</a:t>
            </a:r>
            <a:r>
              <a:rPr lang="cs-CZ" altLang="cs-CZ" smtClean="0">
                <a:latin typeface="Arial" charset="0"/>
                <a:cs typeface="Arial" charset="0"/>
              </a:rPr>
              <a:t> (</a:t>
            </a:r>
            <a:r>
              <a:rPr lang="cs-CZ" altLang="cs-CZ" smtClean="0">
                <a:latin typeface="Arial" charset="0"/>
                <a:cs typeface="Times New Roman" pitchFamily="18" charset="0"/>
              </a:rPr>
              <a:t>otitidy, sní</a:t>
            </a:r>
            <a:r>
              <a:rPr lang="cs-CZ" altLang="cs-CZ" smtClean="0">
                <a:latin typeface="Arial" charset="0"/>
                <a:cs typeface="Arial" charset="0"/>
              </a:rPr>
              <a:t>žené</a:t>
            </a:r>
            <a:r>
              <a:rPr lang="cs-CZ" altLang="cs-CZ" smtClean="0">
                <a:latin typeface="Arial" charset="0"/>
                <a:cs typeface="Times New Roman" pitchFamily="18" charset="0"/>
              </a:rPr>
              <a:t> plicní fce, ataky astma bronchiale, rizik</a:t>
            </a:r>
            <a:r>
              <a:rPr lang="cs-CZ" altLang="cs-CZ" smtClean="0">
                <a:latin typeface="Arial" charset="0"/>
                <a:cs typeface="Arial" charset="0"/>
              </a:rPr>
              <a:t>o</a:t>
            </a:r>
            <a:r>
              <a:rPr lang="cs-CZ" altLang="cs-CZ" smtClean="0">
                <a:latin typeface="Arial" charset="0"/>
                <a:cs typeface="Times New Roman" pitchFamily="18" charset="0"/>
              </a:rPr>
              <a:t> náhlého úmrtí dít</a:t>
            </a:r>
            <a:r>
              <a:rPr lang="cs-CZ" altLang="cs-CZ" smtClean="0">
                <a:latin typeface="Arial" charset="0"/>
                <a:cs typeface="Arial" charset="0"/>
              </a:rPr>
              <a:t>ě</a:t>
            </a:r>
            <a:r>
              <a:rPr lang="cs-CZ" altLang="cs-CZ" smtClean="0">
                <a:latin typeface="Arial" charset="0"/>
                <a:cs typeface="Times New Roman" pitchFamily="18" charset="0"/>
              </a:rPr>
              <a:t>te, lymfomy, ALL, tu mozku, cystická fibrosa)</a:t>
            </a:r>
            <a:endParaRPr lang="cs-CZ" altLang="cs-CZ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cs-CZ" altLang="cs-CZ" smtClean="0">
                <a:latin typeface="Arial" charset="0"/>
                <a:cs typeface="Arial" charset="0"/>
              </a:rPr>
              <a:t>vliv na dýchací systém dospělých</a:t>
            </a:r>
          </a:p>
          <a:p>
            <a:pPr marL="609600" indent="-609600">
              <a:lnSpc>
                <a:spcPct val="90000"/>
              </a:lnSpc>
            </a:pPr>
            <a:r>
              <a:rPr lang="cs-CZ" altLang="cs-CZ" smtClean="0">
                <a:latin typeface="Arial" charset="0"/>
                <a:cs typeface="Arial" charset="0"/>
              </a:rPr>
              <a:t>nádory plic (26% zvýšení rizika s partnerem kuřákem)</a:t>
            </a:r>
          </a:p>
          <a:p>
            <a:pPr marL="609600" indent="-609600">
              <a:lnSpc>
                <a:spcPct val="90000"/>
              </a:lnSpc>
            </a:pPr>
            <a:r>
              <a:rPr lang="cs-CZ" altLang="cs-CZ" smtClean="0">
                <a:latin typeface="Arial" charset="0"/>
                <a:cs typeface="Arial" charset="0"/>
              </a:rPr>
              <a:t>kardiovaskulární onemocnění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356100" y="6381750"/>
            <a:ext cx="4464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200"/>
              <a:t>podle National health and medical research council</a:t>
            </a:r>
            <a:endParaRPr lang="cs-CZ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cs-CZ" altLang="cs-CZ" sz="4000" smtClean="0">
                <a:latin typeface="Arial" charset="0"/>
                <a:cs typeface="Arial" charset="0"/>
              </a:rPr>
              <a:t>Kouření a 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424862" cy="54006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mtClean="0">
                <a:latin typeface="Arial" charset="0"/>
                <a:cs typeface="Arial" charset="0"/>
              </a:rPr>
              <a:t>   Nikotin, dehet, tabákové glykoproteiny, aldehydy,</a:t>
            </a:r>
            <a:r>
              <a:rPr lang="cs-CZ" altLang="cs-CZ" smtClean="0">
                <a:latin typeface="Arial" charset="0"/>
                <a:cs typeface="Times New Roman" pitchFamily="18" charset="0"/>
              </a:rPr>
              <a:t>CO, NO</a:t>
            </a:r>
            <a:r>
              <a:rPr lang="cs-CZ" altLang="cs-CZ" baseline="-30000" smtClean="0">
                <a:latin typeface="Arial" charset="0"/>
                <a:cs typeface="Times New Roman" pitchFamily="18" charset="0"/>
              </a:rPr>
              <a:t>x,</a:t>
            </a:r>
            <a:r>
              <a:rPr lang="cs-CZ" altLang="cs-CZ" smtClean="0">
                <a:latin typeface="Arial" charset="0"/>
                <a:cs typeface="Times New Roman" pitchFamily="18" charset="0"/>
              </a:rPr>
              <a:t>,vinylchlorid, nitrosaminy, kyanidy, PAH, kovy, radioaktivní látky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3400" smtClean="0">
                <a:latin typeface="Arial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cs-CZ" altLang="cs-CZ" sz="1800" smtClean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cs-CZ" altLang="cs-CZ" sz="1800" smtClean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cs-CZ" altLang="cs-CZ" sz="1800" smtClean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smtClean="0">
                <a:latin typeface="Arial" charset="0"/>
                <a:cs typeface="Arial" charset="0"/>
              </a:rPr>
              <a:t>Poškození fyziologických bariér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smtClean="0">
                <a:latin typeface="Arial" charset="0"/>
                <a:cs typeface="Arial" charset="0"/>
              </a:rPr>
              <a:t>Infekce (bakteriální, virové)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smtClean="0">
                <a:latin typeface="Arial" charset="0"/>
                <a:cs typeface="Arial" charset="0"/>
              </a:rPr>
              <a:t>Zánět (Th1/Th2)</a:t>
            </a:r>
            <a:endParaRPr lang="cs-CZ" altLang="cs-CZ" sz="400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46083" name="AutoShape 4"/>
          <p:cNvSpPr>
            <a:spLocks noChangeArrowheads="1"/>
          </p:cNvSpPr>
          <p:nvPr/>
        </p:nvSpPr>
        <p:spPr bwMode="auto">
          <a:xfrm>
            <a:off x="3276600" y="3141663"/>
            <a:ext cx="2520950" cy="10810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E4E9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67325" cy="1209675"/>
          </a:xfrm>
        </p:spPr>
        <p:txBody>
          <a:bodyPr/>
          <a:lstStyle/>
          <a:p>
            <a:pPr algn="l"/>
            <a:r>
              <a:rPr lang="cs-CZ" sz="4800" smtClean="0"/>
              <a:t>2013</a:t>
            </a:r>
            <a:endParaRPr lang="cs-CZ" altLang="cs-CZ" sz="4800" smtClean="0"/>
          </a:p>
        </p:txBody>
      </p:sp>
      <p:pic>
        <p:nvPicPr>
          <p:cNvPr id="35844" name="Picture 4" descr="kuřár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0050" y="260350"/>
            <a:ext cx="2214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844675"/>
            <a:ext cx="82296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600" smtClean="0"/>
              <a:t>indukce a stimulace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3600" smtClean="0"/>
              <a:t>lokálního i systémového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3600" smtClean="0"/>
              <a:t>zánětu</a:t>
            </a:r>
            <a:endParaRPr lang="cs-CZ" sz="4000" smtClean="0"/>
          </a:p>
          <a:p>
            <a:pPr lvl="1">
              <a:lnSpc>
                <a:spcPct val="90000"/>
              </a:lnSpc>
            </a:pPr>
            <a:endParaRPr lang="cs-CZ" smtClean="0"/>
          </a:p>
          <a:p>
            <a:pPr lvl="1">
              <a:lnSpc>
                <a:spcPct val="90000"/>
              </a:lnSpc>
            </a:pPr>
            <a:r>
              <a:rPr lang="cs-CZ" smtClean="0"/>
              <a:t>odblokování NF-kB, produkce prozánětových cytokinů, chemokinů, mediátorů, aktivace buněk přirozené imunity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inhibice protiinfekční obrany (Th1, snížená produkce IFN)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250825" y="188913"/>
            <a:ext cx="8713788" cy="6480175"/>
            <a:chOff x="-98" y="63"/>
            <a:chExt cx="5858" cy="4375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0" y="63"/>
              <a:ext cx="5760" cy="396"/>
            </a:xfrm>
            <a:prstGeom prst="rect">
              <a:avLst/>
            </a:prstGeom>
            <a:solidFill>
              <a:srgbClr val="CFD9C9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400" b="1">
                  <a:solidFill>
                    <a:srgbClr val="004644"/>
                  </a:solidFill>
                  <a:latin typeface="Times New Roman" pitchFamily="18" charset="0"/>
                </a:rPr>
                <a:t>ZÁNĚT  -  ČASNÁ  FÁZE</a:t>
              </a:r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 rot="-2674104">
              <a:off x="2264" y="1560"/>
              <a:ext cx="144" cy="96"/>
            </a:xfrm>
            <a:prstGeom prst="rect">
              <a:avLst/>
            </a:prstGeom>
            <a:solidFill>
              <a:srgbClr val="BE3DFF"/>
            </a:solidFill>
            <a:ln w="9525">
              <a:solidFill>
                <a:srgbClr val="BE3D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auto">
            <a:xfrm>
              <a:off x="4026" y="803"/>
              <a:ext cx="1647" cy="2950"/>
            </a:xfrm>
            <a:custGeom>
              <a:avLst/>
              <a:gdLst>
                <a:gd name="T0" fmla="*/ 1063 w 1840"/>
                <a:gd name="T1" fmla="*/ 60 h 2950"/>
                <a:gd name="T2" fmla="*/ 483 w 1840"/>
                <a:gd name="T3" fmla="*/ 240 h 2950"/>
                <a:gd name="T4" fmla="*/ 43 w 1840"/>
                <a:gd name="T5" fmla="*/ 1068 h 2950"/>
                <a:gd name="T6" fmla="*/ 741 w 1840"/>
                <a:gd name="T7" fmla="*/ 1596 h 2950"/>
                <a:gd name="T8" fmla="*/ 1332 w 1840"/>
                <a:gd name="T9" fmla="*/ 1572 h 2950"/>
                <a:gd name="T10" fmla="*/ 1504 w 1840"/>
                <a:gd name="T11" fmla="*/ 1500 h 2950"/>
                <a:gd name="T12" fmla="*/ 1182 w 1840"/>
                <a:gd name="T13" fmla="*/ 1812 h 2950"/>
                <a:gd name="T14" fmla="*/ 859 w 1840"/>
                <a:gd name="T15" fmla="*/ 2364 h 2950"/>
                <a:gd name="T16" fmla="*/ 1525 w 1840"/>
                <a:gd name="T17" fmla="*/ 2892 h 2950"/>
                <a:gd name="T18" fmla="*/ 1590 w 1840"/>
                <a:gd name="T19" fmla="*/ 2016 h 2950"/>
                <a:gd name="T20" fmla="*/ 1600 w 1840"/>
                <a:gd name="T21" fmla="*/ 1008 h 2950"/>
                <a:gd name="T22" fmla="*/ 1600 w 1840"/>
                <a:gd name="T23" fmla="*/ 156 h 2950"/>
                <a:gd name="T24" fmla="*/ 1429 w 1840"/>
                <a:gd name="T25" fmla="*/ 72 h 2950"/>
                <a:gd name="T26" fmla="*/ 1063 w 1840"/>
                <a:gd name="T27" fmla="*/ 60 h 29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40" h="2950">
                  <a:moveTo>
                    <a:pt x="1188" y="60"/>
                  </a:moveTo>
                  <a:cubicBezTo>
                    <a:pt x="1030" y="66"/>
                    <a:pt x="730" y="72"/>
                    <a:pt x="540" y="240"/>
                  </a:cubicBezTo>
                  <a:cubicBezTo>
                    <a:pt x="350" y="408"/>
                    <a:pt x="0" y="842"/>
                    <a:pt x="48" y="1068"/>
                  </a:cubicBezTo>
                  <a:cubicBezTo>
                    <a:pt x="96" y="1294"/>
                    <a:pt x="588" y="1512"/>
                    <a:pt x="828" y="1596"/>
                  </a:cubicBezTo>
                  <a:cubicBezTo>
                    <a:pt x="1068" y="1680"/>
                    <a:pt x="1346" y="1588"/>
                    <a:pt x="1488" y="1572"/>
                  </a:cubicBezTo>
                  <a:cubicBezTo>
                    <a:pt x="1630" y="1556"/>
                    <a:pt x="1708" y="1460"/>
                    <a:pt x="1680" y="1500"/>
                  </a:cubicBezTo>
                  <a:cubicBezTo>
                    <a:pt x="1652" y="1540"/>
                    <a:pt x="1440" y="1668"/>
                    <a:pt x="1320" y="1812"/>
                  </a:cubicBezTo>
                  <a:cubicBezTo>
                    <a:pt x="1200" y="1956"/>
                    <a:pt x="896" y="2184"/>
                    <a:pt x="960" y="2364"/>
                  </a:cubicBezTo>
                  <a:cubicBezTo>
                    <a:pt x="1024" y="2544"/>
                    <a:pt x="1568" y="2950"/>
                    <a:pt x="1704" y="2892"/>
                  </a:cubicBezTo>
                  <a:cubicBezTo>
                    <a:pt x="1840" y="2834"/>
                    <a:pt x="1762" y="2330"/>
                    <a:pt x="1776" y="2016"/>
                  </a:cubicBezTo>
                  <a:cubicBezTo>
                    <a:pt x="1790" y="1702"/>
                    <a:pt x="1786" y="1318"/>
                    <a:pt x="1788" y="1008"/>
                  </a:cubicBezTo>
                  <a:cubicBezTo>
                    <a:pt x="1790" y="698"/>
                    <a:pt x="1820" y="312"/>
                    <a:pt x="1788" y="156"/>
                  </a:cubicBezTo>
                  <a:cubicBezTo>
                    <a:pt x="1756" y="0"/>
                    <a:pt x="1696" y="88"/>
                    <a:pt x="1596" y="72"/>
                  </a:cubicBezTo>
                  <a:cubicBezTo>
                    <a:pt x="1496" y="56"/>
                    <a:pt x="1273" y="62"/>
                    <a:pt x="1188" y="60"/>
                  </a:cubicBezTo>
                  <a:close/>
                </a:path>
              </a:pathLst>
            </a:custGeom>
            <a:gradFill rotWithShape="0">
              <a:gsLst>
                <a:gs pos="0">
                  <a:srgbClr val="E6D0B2"/>
                </a:gs>
                <a:gs pos="100000">
                  <a:srgbClr val="85786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02" name="AutoShape 6"/>
            <p:cNvSpPr>
              <a:spLocks noChangeArrowheads="1"/>
            </p:cNvSpPr>
            <p:nvPr/>
          </p:nvSpPr>
          <p:spPr bwMode="auto">
            <a:xfrm>
              <a:off x="3738" y="1415"/>
              <a:ext cx="1200" cy="240"/>
            </a:xfrm>
            <a:prstGeom prst="wedgeRoundRectCallout">
              <a:avLst>
                <a:gd name="adj1" fmla="val -43417"/>
                <a:gd name="adj2" fmla="val 313750"/>
                <a:gd name="adj3" fmla="val 16667"/>
              </a:avLst>
            </a:prstGeom>
            <a:solidFill>
              <a:srgbClr val="CFD9C9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sz="1400" b="1">
                  <a:latin typeface="Times New Roman" pitchFamily="18" charset="0"/>
                </a:rPr>
                <a:t>CHEMOATRAKTANTA</a:t>
              </a:r>
            </a:p>
          </p:txBody>
        </p:sp>
        <p:grpSp>
          <p:nvGrpSpPr>
            <p:cNvPr id="55303" name="Group 7"/>
            <p:cNvGrpSpPr>
              <a:grpSpLocks/>
            </p:cNvGrpSpPr>
            <p:nvPr/>
          </p:nvGrpSpPr>
          <p:grpSpPr bwMode="auto">
            <a:xfrm>
              <a:off x="3380" y="647"/>
              <a:ext cx="384" cy="288"/>
              <a:chOff x="1248" y="2160"/>
              <a:chExt cx="624" cy="384"/>
            </a:xfrm>
          </p:grpSpPr>
          <p:sp>
            <p:nvSpPr>
              <p:cNvPr id="55304" name="AutoShape 8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05" name="Oval 9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5306" name="Group 10"/>
            <p:cNvGrpSpPr>
              <a:grpSpLocks/>
            </p:cNvGrpSpPr>
            <p:nvPr/>
          </p:nvGrpSpPr>
          <p:grpSpPr bwMode="auto">
            <a:xfrm>
              <a:off x="3764" y="647"/>
              <a:ext cx="384" cy="288"/>
              <a:chOff x="1248" y="2160"/>
              <a:chExt cx="624" cy="384"/>
            </a:xfrm>
          </p:grpSpPr>
          <p:sp>
            <p:nvSpPr>
              <p:cNvPr id="55307" name="AutoShape 11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08" name="Oval 12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5309" name="Group 13"/>
            <p:cNvGrpSpPr>
              <a:grpSpLocks/>
            </p:cNvGrpSpPr>
            <p:nvPr/>
          </p:nvGrpSpPr>
          <p:grpSpPr bwMode="auto">
            <a:xfrm>
              <a:off x="4157" y="647"/>
              <a:ext cx="384" cy="288"/>
              <a:chOff x="1248" y="2160"/>
              <a:chExt cx="624" cy="384"/>
            </a:xfrm>
          </p:grpSpPr>
          <p:sp>
            <p:nvSpPr>
              <p:cNvPr id="55310" name="AutoShape 14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11" name="Oval 15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5312" name="Group 16"/>
            <p:cNvGrpSpPr>
              <a:grpSpLocks/>
            </p:cNvGrpSpPr>
            <p:nvPr/>
          </p:nvGrpSpPr>
          <p:grpSpPr bwMode="auto">
            <a:xfrm>
              <a:off x="4541" y="647"/>
              <a:ext cx="384" cy="288"/>
              <a:chOff x="1248" y="2160"/>
              <a:chExt cx="624" cy="384"/>
            </a:xfrm>
          </p:grpSpPr>
          <p:sp>
            <p:nvSpPr>
              <p:cNvPr id="55313" name="AutoShape 17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5315" name="Group 19"/>
            <p:cNvGrpSpPr>
              <a:grpSpLocks/>
            </p:cNvGrpSpPr>
            <p:nvPr/>
          </p:nvGrpSpPr>
          <p:grpSpPr bwMode="auto">
            <a:xfrm>
              <a:off x="4938" y="647"/>
              <a:ext cx="384" cy="288"/>
              <a:chOff x="1248" y="2160"/>
              <a:chExt cx="624" cy="384"/>
            </a:xfrm>
          </p:grpSpPr>
          <p:sp>
            <p:nvSpPr>
              <p:cNvPr id="55316" name="AutoShape 20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17" name="Oval 21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5318" name="Group 22"/>
            <p:cNvGrpSpPr>
              <a:grpSpLocks/>
            </p:cNvGrpSpPr>
            <p:nvPr/>
          </p:nvGrpSpPr>
          <p:grpSpPr bwMode="auto">
            <a:xfrm>
              <a:off x="5322" y="647"/>
              <a:ext cx="384" cy="288"/>
              <a:chOff x="1248" y="2160"/>
              <a:chExt cx="624" cy="384"/>
            </a:xfrm>
          </p:grpSpPr>
          <p:sp>
            <p:nvSpPr>
              <p:cNvPr id="55319" name="AutoShape 23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20" name="Oval 24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5321" name="Group 25"/>
            <p:cNvGrpSpPr>
              <a:grpSpLocks/>
            </p:cNvGrpSpPr>
            <p:nvPr/>
          </p:nvGrpSpPr>
          <p:grpSpPr bwMode="auto">
            <a:xfrm>
              <a:off x="3476" y="743"/>
              <a:ext cx="384" cy="288"/>
              <a:chOff x="1248" y="2160"/>
              <a:chExt cx="624" cy="384"/>
            </a:xfrm>
          </p:grpSpPr>
          <p:sp>
            <p:nvSpPr>
              <p:cNvPr id="55322" name="AutoShape 26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23" name="Oval 27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5324" name="AutoShape 28"/>
            <p:cNvSpPr>
              <a:spLocks noChangeArrowheads="1"/>
            </p:cNvSpPr>
            <p:nvPr/>
          </p:nvSpPr>
          <p:spPr bwMode="auto">
            <a:xfrm>
              <a:off x="3860" y="743"/>
              <a:ext cx="384" cy="288"/>
            </a:xfrm>
            <a:prstGeom prst="roundRect">
              <a:avLst>
                <a:gd name="adj" fmla="val 37241"/>
              </a:avLst>
            </a:prstGeom>
            <a:gradFill rotWithShape="0">
              <a:gsLst>
                <a:gs pos="0">
                  <a:srgbClr val="FFF3F4"/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4A4D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25" name="Oval 29"/>
            <p:cNvSpPr>
              <a:spLocks noChangeArrowheads="1"/>
            </p:cNvSpPr>
            <p:nvPr/>
          </p:nvSpPr>
          <p:spPr bwMode="auto">
            <a:xfrm>
              <a:off x="4008" y="792"/>
              <a:ext cx="177" cy="144"/>
            </a:xfrm>
            <a:prstGeom prst="ellipse">
              <a:avLst/>
            </a:pr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4C0002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55326" name="Group 30"/>
            <p:cNvGrpSpPr>
              <a:grpSpLocks/>
            </p:cNvGrpSpPr>
            <p:nvPr/>
          </p:nvGrpSpPr>
          <p:grpSpPr bwMode="auto">
            <a:xfrm>
              <a:off x="4253" y="743"/>
              <a:ext cx="384" cy="288"/>
              <a:chOff x="1248" y="2160"/>
              <a:chExt cx="624" cy="384"/>
            </a:xfrm>
          </p:grpSpPr>
          <p:sp>
            <p:nvSpPr>
              <p:cNvPr id="55327" name="AutoShape 31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28" name="Oval 32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5329" name="Group 33"/>
            <p:cNvGrpSpPr>
              <a:grpSpLocks/>
            </p:cNvGrpSpPr>
            <p:nvPr/>
          </p:nvGrpSpPr>
          <p:grpSpPr bwMode="auto">
            <a:xfrm>
              <a:off x="4637" y="743"/>
              <a:ext cx="384" cy="288"/>
              <a:chOff x="1248" y="2160"/>
              <a:chExt cx="624" cy="384"/>
            </a:xfrm>
          </p:grpSpPr>
          <p:sp>
            <p:nvSpPr>
              <p:cNvPr id="55330" name="AutoShape 34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31" name="Oval 35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5332" name="Group 36"/>
            <p:cNvGrpSpPr>
              <a:grpSpLocks/>
            </p:cNvGrpSpPr>
            <p:nvPr/>
          </p:nvGrpSpPr>
          <p:grpSpPr bwMode="auto">
            <a:xfrm>
              <a:off x="5034" y="743"/>
              <a:ext cx="384" cy="288"/>
              <a:chOff x="1248" y="2160"/>
              <a:chExt cx="624" cy="384"/>
            </a:xfrm>
          </p:grpSpPr>
          <p:sp>
            <p:nvSpPr>
              <p:cNvPr id="55333" name="AutoShape 37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34" name="Oval 38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5335" name="Group 39"/>
            <p:cNvGrpSpPr>
              <a:grpSpLocks/>
            </p:cNvGrpSpPr>
            <p:nvPr/>
          </p:nvGrpSpPr>
          <p:grpSpPr bwMode="auto">
            <a:xfrm>
              <a:off x="1592" y="1512"/>
              <a:ext cx="864" cy="665"/>
              <a:chOff x="1208" y="1447"/>
              <a:chExt cx="1048" cy="765"/>
            </a:xfrm>
          </p:grpSpPr>
          <p:sp>
            <p:nvSpPr>
              <p:cNvPr id="55336" name="Freeform 40"/>
              <p:cNvSpPr>
                <a:spLocks/>
              </p:cNvSpPr>
              <p:nvPr/>
            </p:nvSpPr>
            <p:spPr bwMode="auto">
              <a:xfrm>
                <a:off x="1208" y="1447"/>
                <a:ext cx="1004" cy="765"/>
              </a:xfrm>
              <a:custGeom>
                <a:avLst/>
                <a:gdLst>
                  <a:gd name="T0" fmla="*/ 318 w 1004"/>
                  <a:gd name="T1" fmla="*/ 105 h 765"/>
                  <a:gd name="T2" fmla="*/ 70 w 1004"/>
                  <a:gd name="T3" fmla="*/ 314 h 765"/>
                  <a:gd name="T4" fmla="*/ 83 w 1004"/>
                  <a:gd name="T5" fmla="*/ 627 h 765"/>
                  <a:gd name="T6" fmla="*/ 568 w 1004"/>
                  <a:gd name="T7" fmla="*/ 761 h 765"/>
                  <a:gd name="T8" fmla="*/ 879 w 1004"/>
                  <a:gd name="T9" fmla="*/ 601 h 765"/>
                  <a:gd name="T10" fmla="*/ 1000 w 1004"/>
                  <a:gd name="T11" fmla="*/ 281 h 765"/>
                  <a:gd name="T12" fmla="*/ 853 w 1004"/>
                  <a:gd name="T13" fmla="*/ 40 h 765"/>
                  <a:gd name="T14" fmla="*/ 568 w 1004"/>
                  <a:gd name="T15" fmla="*/ 41 h 765"/>
                  <a:gd name="T16" fmla="*/ 318 w 1004"/>
                  <a:gd name="T17" fmla="*/ 105 h 7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4" h="765">
                    <a:moveTo>
                      <a:pt x="318" y="105"/>
                    </a:moveTo>
                    <a:cubicBezTo>
                      <a:pt x="235" y="150"/>
                      <a:pt x="109" y="227"/>
                      <a:pt x="70" y="314"/>
                    </a:cubicBezTo>
                    <a:cubicBezTo>
                      <a:pt x="31" y="401"/>
                      <a:pt x="0" y="553"/>
                      <a:pt x="83" y="627"/>
                    </a:cubicBezTo>
                    <a:cubicBezTo>
                      <a:pt x="166" y="701"/>
                      <a:pt x="435" y="765"/>
                      <a:pt x="568" y="761"/>
                    </a:cubicBezTo>
                    <a:cubicBezTo>
                      <a:pt x="701" y="757"/>
                      <a:pt x="807" y="681"/>
                      <a:pt x="879" y="601"/>
                    </a:cubicBezTo>
                    <a:cubicBezTo>
                      <a:pt x="951" y="521"/>
                      <a:pt x="1004" y="374"/>
                      <a:pt x="1000" y="281"/>
                    </a:cubicBezTo>
                    <a:cubicBezTo>
                      <a:pt x="996" y="188"/>
                      <a:pt x="925" y="80"/>
                      <a:pt x="853" y="40"/>
                    </a:cubicBezTo>
                    <a:cubicBezTo>
                      <a:pt x="781" y="0"/>
                      <a:pt x="657" y="30"/>
                      <a:pt x="568" y="41"/>
                    </a:cubicBezTo>
                    <a:cubicBezTo>
                      <a:pt x="479" y="52"/>
                      <a:pt x="401" y="60"/>
                      <a:pt x="318" y="10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E8FF"/>
                  </a:gs>
                  <a:gs pos="100000">
                    <a:srgbClr val="CC66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7A3D99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37" name="Freeform 41"/>
              <p:cNvSpPr>
                <a:spLocks/>
              </p:cNvSpPr>
              <p:nvPr/>
            </p:nvSpPr>
            <p:spPr bwMode="auto">
              <a:xfrm>
                <a:off x="1392" y="1553"/>
                <a:ext cx="552" cy="478"/>
              </a:xfrm>
              <a:custGeom>
                <a:avLst/>
                <a:gdLst>
                  <a:gd name="T0" fmla="*/ 257 w 552"/>
                  <a:gd name="T1" fmla="*/ 38 h 478"/>
                  <a:gd name="T2" fmla="*/ 74 w 552"/>
                  <a:gd name="T3" fmla="*/ 78 h 478"/>
                  <a:gd name="T4" fmla="*/ 2 w 552"/>
                  <a:gd name="T5" fmla="*/ 271 h 478"/>
                  <a:gd name="T6" fmla="*/ 87 w 552"/>
                  <a:gd name="T7" fmla="*/ 469 h 478"/>
                  <a:gd name="T8" fmla="*/ 192 w 552"/>
                  <a:gd name="T9" fmla="*/ 325 h 478"/>
                  <a:gd name="T10" fmla="*/ 179 w 552"/>
                  <a:gd name="T11" fmla="*/ 130 h 478"/>
                  <a:gd name="T12" fmla="*/ 348 w 552"/>
                  <a:gd name="T13" fmla="*/ 143 h 478"/>
                  <a:gd name="T14" fmla="*/ 530 w 552"/>
                  <a:gd name="T15" fmla="*/ 223 h 478"/>
                  <a:gd name="T16" fmla="*/ 482 w 552"/>
                  <a:gd name="T17" fmla="*/ 31 h 478"/>
                  <a:gd name="T18" fmla="*/ 257 w 552"/>
                  <a:gd name="T19" fmla="*/ 38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2" h="478">
                    <a:moveTo>
                      <a:pt x="257" y="38"/>
                    </a:moveTo>
                    <a:cubicBezTo>
                      <a:pt x="189" y="46"/>
                      <a:pt x="116" y="39"/>
                      <a:pt x="74" y="78"/>
                    </a:cubicBezTo>
                    <a:cubicBezTo>
                      <a:pt x="32" y="117"/>
                      <a:pt x="0" y="206"/>
                      <a:pt x="2" y="271"/>
                    </a:cubicBezTo>
                    <a:cubicBezTo>
                      <a:pt x="4" y="336"/>
                      <a:pt x="56" y="460"/>
                      <a:pt x="87" y="469"/>
                    </a:cubicBezTo>
                    <a:cubicBezTo>
                      <a:pt x="118" y="478"/>
                      <a:pt x="177" y="381"/>
                      <a:pt x="192" y="325"/>
                    </a:cubicBezTo>
                    <a:cubicBezTo>
                      <a:pt x="207" y="269"/>
                      <a:pt x="153" y="160"/>
                      <a:pt x="179" y="130"/>
                    </a:cubicBezTo>
                    <a:cubicBezTo>
                      <a:pt x="205" y="100"/>
                      <a:pt x="290" y="128"/>
                      <a:pt x="348" y="143"/>
                    </a:cubicBezTo>
                    <a:cubicBezTo>
                      <a:pt x="406" y="158"/>
                      <a:pt x="508" y="242"/>
                      <a:pt x="530" y="223"/>
                    </a:cubicBezTo>
                    <a:cubicBezTo>
                      <a:pt x="552" y="204"/>
                      <a:pt x="527" y="62"/>
                      <a:pt x="482" y="31"/>
                    </a:cubicBezTo>
                    <a:cubicBezTo>
                      <a:pt x="437" y="0"/>
                      <a:pt x="325" y="30"/>
                      <a:pt x="257" y="38"/>
                    </a:cubicBezTo>
                    <a:close/>
                  </a:path>
                </a:pathLst>
              </a:custGeom>
              <a:solidFill>
                <a:srgbClr val="820019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E000F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5338" name="Text Box 42"/>
              <p:cNvSpPr txBox="1">
                <a:spLocks noChangeArrowheads="1"/>
              </p:cNvSpPr>
              <p:nvPr/>
            </p:nvSpPr>
            <p:spPr bwMode="auto">
              <a:xfrm>
                <a:off x="1633" y="1776"/>
                <a:ext cx="623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s-CZ" sz="2400" b="1">
                    <a:latin typeface="Times New Roman" pitchFamily="18" charset="0"/>
                  </a:rPr>
                  <a:t>M</a:t>
                </a:r>
                <a:r>
                  <a:rPr lang="cs-CZ" sz="2400" b="1">
                    <a:latin typeface="Times New Roman" pitchFamily="18" charset="0"/>
                    <a:sym typeface="Symbol" pitchFamily="18" charset="2"/>
                  </a:rPr>
                  <a:t></a:t>
                </a:r>
                <a:endParaRPr lang="cs-CZ" sz="2400" b="1">
                  <a:latin typeface="Times New Roman" pitchFamily="18" charset="0"/>
                </a:endParaRPr>
              </a:p>
            </p:txBody>
          </p:sp>
        </p:grpSp>
        <p:sp>
          <p:nvSpPr>
            <p:cNvPr id="55339" name="AutoShape 43"/>
            <p:cNvSpPr>
              <a:spLocks noChangeArrowheads="1"/>
            </p:cNvSpPr>
            <p:nvPr/>
          </p:nvSpPr>
          <p:spPr bwMode="auto">
            <a:xfrm>
              <a:off x="104" y="600"/>
              <a:ext cx="1071" cy="464"/>
            </a:xfrm>
            <a:prstGeom prst="roundRect">
              <a:avLst>
                <a:gd name="adj" fmla="val 34722"/>
              </a:avLst>
            </a:prstGeom>
            <a:solidFill>
              <a:srgbClr val="CFD9C9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sz="1400" b="1">
                  <a:latin typeface="Times New Roman" pitchFamily="18" charset="0"/>
                </a:rPr>
                <a:t>KOSTNÍ DŘEŇ</a:t>
              </a:r>
            </a:p>
            <a:p>
              <a:pPr algn="ctr" eaLnBrk="0" hangingPunct="0"/>
              <a:r>
                <a:rPr lang="cs-CZ" sz="1400" b="1">
                  <a:latin typeface="Times New Roman" pitchFamily="18" charset="0"/>
                  <a:sym typeface="Symbol" pitchFamily="18" charset="2"/>
                </a:rPr>
                <a:t>  LEUKOPOEZA</a:t>
              </a:r>
              <a:endParaRPr lang="cs-CZ" sz="1400">
                <a:latin typeface="Times New Roman" pitchFamily="18" charset="0"/>
              </a:endParaRPr>
            </a:p>
          </p:txBody>
        </p:sp>
        <p:sp>
          <p:nvSpPr>
            <p:cNvPr id="55340" name="AutoShape 44"/>
            <p:cNvSpPr>
              <a:spLocks noChangeArrowheads="1"/>
            </p:cNvSpPr>
            <p:nvPr/>
          </p:nvSpPr>
          <p:spPr bwMode="auto">
            <a:xfrm>
              <a:off x="104" y="1224"/>
              <a:ext cx="975" cy="560"/>
            </a:xfrm>
            <a:prstGeom prst="roundRect">
              <a:avLst>
                <a:gd name="adj" fmla="val 34722"/>
              </a:avLst>
            </a:prstGeom>
            <a:solidFill>
              <a:srgbClr val="CFD9C9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sz="1400" b="1">
                  <a:latin typeface="Times New Roman" pitchFamily="18" charset="0"/>
                  <a:sym typeface="Symbol" pitchFamily="18" charset="2"/>
                </a:rPr>
                <a:t></a:t>
              </a:r>
              <a:r>
                <a:rPr lang="cs-CZ" sz="1400" b="1">
                  <a:latin typeface="Times New Roman" pitchFamily="18" charset="0"/>
                </a:rPr>
                <a:t> BÍLKOVINY </a:t>
              </a:r>
            </a:p>
            <a:p>
              <a:pPr algn="ctr" eaLnBrk="0" hangingPunct="0"/>
              <a:r>
                <a:rPr lang="cs-CZ" sz="1400" b="1">
                  <a:latin typeface="Times New Roman" pitchFamily="18" charset="0"/>
                </a:rPr>
                <a:t>AKUTNÍ</a:t>
              </a:r>
            </a:p>
            <a:p>
              <a:pPr algn="ctr" eaLnBrk="0" hangingPunct="0"/>
              <a:r>
                <a:rPr lang="cs-CZ" sz="1400" b="1">
                  <a:latin typeface="Times New Roman" pitchFamily="18" charset="0"/>
                </a:rPr>
                <a:t>FÁZE</a:t>
              </a:r>
            </a:p>
            <a:p>
              <a:pPr algn="ctr" eaLnBrk="0" hangingPunct="0"/>
              <a:r>
                <a:rPr lang="cs-CZ" sz="1200" b="1" i="1">
                  <a:latin typeface="Times New Roman" pitchFamily="18" charset="0"/>
                </a:rPr>
                <a:t>(JÁTRA)</a:t>
              </a:r>
            </a:p>
          </p:txBody>
        </p:sp>
        <p:sp>
          <p:nvSpPr>
            <p:cNvPr id="55341" name="AutoShape 45"/>
            <p:cNvSpPr>
              <a:spLocks noChangeArrowheads="1"/>
            </p:cNvSpPr>
            <p:nvPr/>
          </p:nvSpPr>
          <p:spPr bwMode="auto">
            <a:xfrm>
              <a:off x="1511" y="696"/>
              <a:ext cx="912" cy="464"/>
            </a:xfrm>
            <a:prstGeom prst="roundRect">
              <a:avLst>
                <a:gd name="adj" fmla="val 34722"/>
              </a:avLst>
            </a:prstGeom>
            <a:solidFill>
              <a:srgbClr val="CFD9C9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sz="1400" b="1">
                  <a:latin typeface="Times New Roman" pitchFamily="18" charset="0"/>
                </a:rPr>
                <a:t>TVORBA </a:t>
              </a:r>
            </a:p>
            <a:p>
              <a:pPr algn="ctr" eaLnBrk="0" hangingPunct="0"/>
              <a:r>
                <a:rPr lang="cs-CZ" sz="1400" b="1">
                  <a:latin typeface="Times New Roman" pitchFamily="18" charset="0"/>
                </a:rPr>
                <a:t>ROI</a:t>
              </a:r>
            </a:p>
            <a:p>
              <a:pPr algn="ctr" eaLnBrk="0" hangingPunct="0"/>
              <a:r>
                <a:rPr lang="cs-CZ" sz="1400" b="1">
                  <a:latin typeface="Times New Roman" pitchFamily="18" charset="0"/>
                </a:rPr>
                <a:t>NOI</a:t>
              </a:r>
            </a:p>
          </p:txBody>
        </p:sp>
        <p:sp>
          <p:nvSpPr>
            <p:cNvPr id="55342" name="AutoShape 46"/>
            <p:cNvSpPr>
              <a:spLocks noChangeArrowheads="1"/>
            </p:cNvSpPr>
            <p:nvPr/>
          </p:nvSpPr>
          <p:spPr bwMode="auto">
            <a:xfrm>
              <a:off x="2922" y="1511"/>
              <a:ext cx="864" cy="240"/>
            </a:xfrm>
            <a:prstGeom prst="wedgeRoundRectCallout">
              <a:avLst>
                <a:gd name="adj1" fmla="val 57523"/>
                <a:gd name="adj2" fmla="val 292500"/>
                <a:gd name="adj3" fmla="val 16667"/>
              </a:avLst>
            </a:prstGeom>
            <a:solidFill>
              <a:srgbClr val="CFD9C9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sz="1400" b="1">
                  <a:latin typeface="Times New Roman" pitchFamily="18" charset="0"/>
                </a:rPr>
                <a:t>CHEMOKINY</a:t>
              </a:r>
            </a:p>
          </p:txBody>
        </p:sp>
        <p:sp>
          <p:nvSpPr>
            <p:cNvPr id="55343" name="AutoShape 47"/>
            <p:cNvSpPr>
              <a:spLocks noChangeArrowheads="1"/>
            </p:cNvSpPr>
            <p:nvPr/>
          </p:nvSpPr>
          <p:spPr bwMode="auto">
            <a:xfrm>
              <a:off x="2682" y="1799"/>
              <a:ext cx="864" cy="240"/>
            </a:xfrm>
            <a:prstGeom prst="wedgeRoundRectCallout">
              <a:avLst>
                <a:gd name="adj1" fmla="val 91319"/>
                <a:gd name="adj2" fmla="val 173333"/>
                <a:gd name="adj3" fmla="val 16667"/>
              </a:avLst>
            </a:prstGeom>
            <a:solidFill>
              <a:srgbClr val="CFD9C9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sz="1400" b="1">
                  <a:latin typeface="Times New Roman" pitchFamily="18" charset="0"/>
                </a:rPr>
                <a:t>KOMPLEMENT</a:t>
              </a:r>
            </a:p>
          </p:txBody>
        </p:sp>
        <p:sp>
          <p:nvSpPr>
            <p:cNvPr id="55344" name="Rectangle 48"/>
            <p:cNvSpPr>
              <a:spLocks noChangeArrowheads="1"/>
            </p:cNvSpPr>
            <p:nvPr/>
          </p:nvSpPr>
          <p:spPr bwMode="auto">
            <a:xfrm>
              <a:off x="3786" y="2231"/>
              <a:ext cx="1104" cy="288"/>
            </a:xfrm>
            <a:prstGeom prst="rect">
              <a:avLst/>
            </a:prstGeom>
            <a:solidFill>
              <a:srgbClr val="CFD9C9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sz="1400" b="1">
                  <a:solidFill>
                    <a:srgbClr val="8400C6"/>
                  </a:solidFill>
                  <a:latin typeface="Times New Roman" pitchFamily="18" charset="0"/>
                </a:rPr>
                <a:t>AKUMULACE</a:t>
              </a:r>
            </a:p>
            <a:p>
              <a:pPr algn="ctr" eaLnBrk="0" hangingPunct="0"/>
              <a:r>
                <a:rPr lang="cs-CZ" sz="1400" b="1">
                  <a:solidFill>
                    <a:srgbClr val="8400C6"/>
                  </a:solidFill>
                  <a:latin typeface="Times New Roman" pitchFamily="18" charset="0"/>
                </a:rPr>
                <a:t>PMNL</a:t>
              </a:r>
              <a:endParaRPr lang="cs-CZ" sz="1400" b="1">
                <a:latin typeface="Times New Roman" pitchFamily="18" charset="0"/>
              </a:endParaRPr>
            </a:p>
          </p:txBody>
        </p:sp>
        <p:sp>
          <p:nvSpPr>
            <p:cNvPr id="55345" name="Freeform 49"/>
            <p:cNvSpPr>
              <a:spLocks/>
            </p:cNvSpPr>
            <p:nvPr/>
          </p:nvSpPr>
          <p:spPr bwMode="auto">
            <a:xfrm>
              <a:off x="3570" y="2443"/>
              <a:ext cx="773" cy="925"/>
            </a:xfrm>
            <a:custGeom>
              <a:avLst/>
              <a:gdLst>
                <a:gd name="T0" fmla="*/ 254 w 773"/>
                <a:gd name="T1" fmla="*/ 276 h 925"/>
                <a:gd name="T2" fmla="*/ 19 w 773"/>
                <a:gd name="T3" fmla="*/ 472 h 925"/>
                <a:gd name="T4" fmla="*/ 137 w 773"/>
                <a:gd name="T5" fmla="*/ 863 h 925"/>
                <a:gd name="T6" fmla="*/ 648 w 773"/>
                <a:gd name="T7" fmla="*/ 844 h 925"/>
                <a:gd name="T8" fmla="*/ 710 w 773"/>
                <a:gd name="T9" fmla="*/ 524 h 925"/>
                <a:gd name="T10" fmla="*/ 697 w 773"/>
                <a:gd name="T11" fmla="*/ 41 h 925"/>
                <a:gd name="T12" fmla="*/ 254 w 773"/>
                <a:gd name="T13" fmla="*/ 276 h 9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" h="925">
                  <a:moveTo>
                    <a:pt x="254" y="276"/>
                  </a:moveTo>
                  <a:cubicBezTo>
                    <a:pt x="141" y="334"/>
                    <a:pt x="38" y="374"/>
                    <a:pt x="19" y="472"/>
                  </a:cubicBezTo>
                  <a:cubicBezTo>
                    <a:pt x="0" y="570"/>
                    <a:pt x="32" y="801"/>
                    <a:pt x="137" y="863"/>
                  </a:cubicBezTo>
                  <a:cubicBezTo>
                    <a:pt x="242" y="925"/>
                    <a:pt x="553" y="900"/>
                    <a:pt x="648" y="844"/>
                  </a:cubicBezTo>
                  <a:cubicBezTo>
                    <a:pt x="743" y="788"/>
                    <a:pt x="702" y="658"/>
                    <a:pt x="710" y="524"/>
                  </a:cubicBezTo>
                  <a:cubicBezTo>
                    <a:pt x="718" y="390"/>
                    <a:pt x="773" y="82"/>
                    <a:pt x="697" y="41"/>
                  </a:cubicBezTo>
                  <a:cubicBezTo>
                    <a:pt x="621" y="0"/>
                    <a:pt x="346" y="227"/>
                    <a:pt x="254" y="276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8FF"/>
                </a:gs>
                <a:gs pos="100000">
                  <a:srgbClr val="CC66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A3D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46" name="Freeform 50"/>
            <p:cNvSpPr>
              <a:spLocks/>
            </p:cNvSpPr>
            <p:nvPr/>
          </p:nvSpPr>
          <p:spPr bwMode="auto">
            <a:xfrm>
              <a:off x="3648" y="2815"/>
              <a:ext cx="599" cy="495"/>
            </a:xfrm>
            <a:custGeom>
              <a:avLst/>
              <a:gdLst>
                <a:gd name="T0" fmla="*/ 202 w 599"/>
                <a:gd name="T1" fmla="*/ 8 h 495"/>
                <a:gd name="T2" fmla="*/ 50 w 599"/>
                <a:gd name="T3" fmla="*/ 112 h 495"/>
                <a:gd name="T4" fmla="*/ 2 w 599"/>
                <a:gd name="T5" fmla="*/ 256 h 495"/>
                <a:gd name="T6" fmla="*/ 59 w 599"/>
                <a:gd name="T7" fmla="*/ 348 h 495"/>
                <a:gd name="T8" fmla="*/ 124 w 599"/>
                <a:gd name="T9" fmla="*/ 387 h 495"/>
                <a:gd name="T10" fmla="*/ 137 w 599"/>
                <a:gd name="T11" fmla="*/ 439 h 495"/>
                <a:gd name="T12" fmla="*/ 280 w 599"/>
                <a:gd name="T13" fmla="*/ 491 h 495"/>
                <a:gd name="T14" fmla="*/ 515 w 599"/>
                <a:gd name="T15" fmla="*/ 413 h 495"/>
                <a:gd name="T16" fmla="*/ 593 w 599"/>
                <a:gd name="T17" fmla="*/ 295 h 495"/>
                <a:gd name="T18" fmla="*/ 476 w 599"/>
                <a:gd name="T19" fmla="*/ 165 h 495"/>
                <a:gd name="T20" fmla="*/ 463 w 599"/>
                <a:gd name="T21" fmla="*/ 322 h 495"/>
                <a:gd name="T22" fmla="*/ 290 w 599"/>
                <a:gd name="T23" fmla="*/ 400 h 495"/>
                <a:gd name="T24" fmla="*/ 290 w 599"/>
                <a:gd name="T25" fmla="*/ 256 h 495"/>
                <a:gd name="T26" fmla="*/ 215 w 599"/>
                <a:gd name="T27" fmla="*/ 322 h 495"/>
                <a:gd name="T28" fmla="*/ 146 w 599"/>
                <a:gd name="T29" fmla="*/ 208 h 495"/>
                <a:gd name="T30" fmla="*/ 290 w 599"/>
                <a:gd name="T31" fmla="*/ 64 h 495"/>
                <a:gd name="T32" fmla="*/ 202 w 599"/>
                <a:gd name="T33" fmla="*/ 8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9" h="495">
                  <a:moveTo>
                    <a:pt x="202" y="8"/>
                  </a:moveTo>
                  <a:cubicBezTo>
                    <a:pt x="162" y="16"/>
                    <a:pt x="83" y="71"/>
                    <a:pt x="50" y="112"/>
                  </a:cubicBezTo>
                  <a:cubicBezTo>
                    <a:pt x="17" y="153"/>
                    <a:pt x="0" y="217"/>
                    <a:pt x="2" y="256"/>
                  </a:cubicBezTo>
                  <a:cubicBezTo>
                    <a:pt x="4" y="295"/>
                    <a:pt x="39" y="326"/>
                    <a:pt x="59" y="348"/>
                  </a:cubicBezTo>
                  <a:cubicBezTo>
                    <a:pt x="79" y="370"/>
                    <a:pt x="111" y="372"/>
                    <a:pt x="124" y="387"/>
                  </a:cubicBezTo>
                  <a:cubicBezTo>
                    <a:pt x="137" y="402"/>
                    <a:pt x="111" y="422"/>
                    <a:pt x="137" y="439"/>
                  </a:cubicBezTo>
                  <a:cubicBezTo>
                    <a:pt x="163" y="456"/>
                    <a:pt x="217" y="495"/>
                    <a:pt x="280" y="491"/>
                  </a:cubicBezTo>
                  <a:cubicBezTo>
                    <a:pt x="343" y="487"/>
                    <a:pt x="463" y="446"/>
                    <a:pt x="515" y="413"/>
                  </a:cubicBezTo>
                  <a:cubicBezTo>
                    <a:pt x="567" y="380"/>
                    <a:pt x="599" y="336"/>
                    <a:pt x="593" y="295"/>
                  </a:cubicBezTo>
                  <a:cubicBezTo>
                    <a:pt x="587" y="254"/>
                    <a:pt x="498" y="161"/>
                    <a:pt x="476" y="165"/>
                  </a:cubicBezTo>
                  <a:cubicBezTo>
                    <a:pt x="454" y="169"/>
                    <a:pt x="494" y="283"/>
                    <a:pt x="463" y="322"/>
                  </a:cubicBezTo>
                  <a:cubicBezTo>
                    <a:pt x="432" y="361"/>
                    <a:pt x="319" y="411"/>
                    <a:pt x="290" y="400"/>
                  </a:cubicBezTo>
                  <a:cubicBezTo>
                    <a:pt x="261" y="389"/>
                    <a:pt x="302" y="269"/>
                    <a:pt x="290" y="256"/>
                  </a:cubicBezTo>
                  <a:cubicBezTo>
                    <a:pt x="278" y="243"/>
                    <a:pt x="239" y="330"/>
                    <a:pt x="215" y="322"/>
                  </a:cubicBezTo>
                  <a:cubicBezTo>
                    <a:pt x="191" y="314"/>
                    <a:pt x="134" y="251"/>
                    <a:pt x="146" y="208"/>
                  </a:cubicBezTo>
                  <a:cubicBezTo>
                    <a:pt x="158" y="165"/>
                    <a:pt x="281" y="97"/>
                    <a:pt x="290" y="64"/>
                  </a:cubicBezTo>
                  <a:cubicBezTo>
                    <a:pt x="299" y="31"/>
                    <a:pt x="242" y="0"/>
                    <a:pt x="202" y="8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47" name="Freeform 51"/>
            <p:cNvSpPr>
              <a:spLocks/>
            </p:cNvSpPr>
            <p:nvPr/>
          </p:nvSpPr>
          <p:spPr bwMode="auto">
            <a:xfrm rot="-3217421">
              <a:off x="4602" y="2951"/>
              <a:ext cx="773" cy="925"/>
            </a:xfrm>
            <a:custGeom>
              <a:avLst/>
              <a:gdLst>
                <a:gd name="T0" fmla="*/ 254 w 773"/>
                <a:gd name="T1" fmla="*/ 276 h 925"/>
                <a:gd name="T2" fmla="*/ 19 w 773"/>
                <a:gd name="T3" fmla="*/ 472 h 925"/>
                <a:gd name="T4" fmla="*/ 137 w 773"/>
                <a:gd name="T5" fmla="*/ 863 h 925"/>
                <a:gd name="T6" fmla="*/ 648 w 773"/>
                <a:gd name="T7" fmla="*/ 844 h 925"/>
                <a:gd name="T8" fmla="*/ 710 w 773"/>
                <a:gd name="T9" fmla="*/ 524 h 925"/>
                <a:gd name="T10" fmla="*/ 697 w 773"/>
                <a:gd name="T11" fmla="*/ 41 h 925"/>
                <a:gd name="T12" fmla="*/ 254 w 773"/>
                <a:gd name="T13" fmla="*/ 276 h 9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3" h="925">
                  <a:moveTo>
                    <a:pt x="254" y="276"/>
                  </a:moveTo>
                  <a:cubicBezTo>
                    <a:pt x="141" y="334"/>
                    <a:pt x="38" y="374"/>
                    <a:pt x="19" y="472"/>
                  </a:cubicBezTo>
                  <a:cubicBezTo>
                    <a:pt x="0" y="570"/>
                    <a:pt x="32" y="801"/>
                    <a:pt x="137" y="863"/>
                  </a:cubicBezTo>
                  <a:cubicBezTo>
                    <a:pt x="242" y="925"/>
                    <a:pt x="553" y="900"/>
                    <a:pt x="648" y="844"/>
                  </a:cubicBezTo>
                  <a:cubicBezTo>
                    <a:pt x="743" y="788"/>
                    <a:pt x="702" y="658"/>
                    <a:pt x="710" y="524"/>
                  </a:cubicBezTo>
                  <a:cubicBezTo>
                    <a:pt x="718" y="390"/>
                    <a:pt x="773" y="82"/>
                    <a:pt x="697" y="41"/>
                  </a:cubicBezTo>
                  <a:cubicBezTo>
                    <a:pt x="621" y="0"/>
                    <a:pt x="346" y="227"/>
                    <a:pt x="254" y="276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8FF"/>
                </a:gs>
                <a:gs pos="100000">
                  <a:srgbClr val="CC66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A3D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48" name="Freeform 52"/>
            <p:cNvSpPr>
              <a:spLocks/>
            </p:cNvSpPr>
            <p:nvPr/>
          </p:nvSpPr>
          <p:spPr bwMode="auto">
            <a:xfrm rot="-4054797">
              <a:off x="4775" y="3243"/>
              <a:ext cx="599" cy="495"/>
            </a:xfrm>
            <a:custGeom>
              <a:avLst/>
              <a:gdLst>
                <a:gd name="T0" fmla="*/ 202 w 599"/>
                <a:gd name="T1" fmla="*/ 8 h 495"/>
                <a:gd name="T2" fmla="*/ 50 w 599"/>
                <a:gd name="T3" fmla="*/ 112 h 495"/>
                <a:gd name="T4" fmla="*/ 2 w 599"/>
                <a:gd name="T5" fmla="*/ 256 h 495"/>
                <a:gd name="T6" fmla="*/ 59 w 599"/>
                <a:gd name="T7" fmla="*/ 348 h 495"/>
                <a:gd name="T8" fmla="*/ 124 w 599"/>
                <a:gd name="T9" fmla="*/ 387 h 495"/>
                <a:gd name="T10" fmla="*/ 137 w 599"/>
                <a:gd name="T11" fmla="*/ 439 h 495"/>
                <a:gd name="T12" fmla="*/ 280 w 599"/>
                <a:gd name="T13" fmla="*/ 491 h 495"/>
                <a:gd name="T14" fmla="*/ 515 w 599"/>
                <a:gd name="T15" fmla="*/ 413 h 495"/>
                <a:gd name="T16" fmla="*/ 593 w 599"/>
                <a:gd name="T17" fmla="*/ 295 h 495"/>
                <a:gd name="T18" fmla="*/ 476 w 599"/>
                <a:gd name="T19" fmla="*/ 165 h 495"/>
                <a:gd name="T20" fmla="*/ 463 w 599"/>
                <a:gd name="T21" fmla="*/ 322 h 495"/>
                <a:gd name="T22" fmla="*/ 290 w 599"/>
                <a:gd name="T23" fmla="*/ 400 h 495"/>
                <a:gd name="T24" fmla="*/ 290 w 599"/>
                <a:gd name="T25" fmla="*/ 256 h 495"/>
                <a:gd name="T26" fmla="*/ 215 w 599"/>
                <a:gd name="T27" fmla="*/ 322 h 495"/>
                <a:gd name="T28" fmla="*/ 146 w 599"/>
                <a:gd name="T29" fmla="*/ 208 h 495"/>
                <a:gd name="T30" fmla="*/ 290 w 599"/>
                <a:gd name="T31" fmla="*/ 64 h 495"/>
                <a:gd name="T32" fmla="*/ 202 w 599"/>
                <a:gd name="T33" fmla="*/ 8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9" h="495">
                  <a:moveTo>
                    <a:pt x="202" y="8"/>
                  </a:moveTo>
                  <a:cubicBezTo>
                    <a:pt x="162" y="16"/>
                    <a:pt x="83" y="71"/>
                    <a:pt x="50" y="112"/>
                  </a:cubicBezTo>
                  <a:cubicBezTo>
                    <a:pt x="17" y="153"/>
                    <a:pt x="0" y="217"/>
                    <a:pt x="2" y="256"/>
                  </a:cubicBezTo>
                  <a:cubicBezTo>
                    <a:pt x="4" y="295"/>
                    <a:pt x="39" y="326"/>
                    <a:pt x="59" y="348"/>
                  </a:cubicBezTo>
                  <a:cubicBezTo>
                    <a:pt x="79" y="370"/>
                    <a:pt x="111" y="372"/>
                    <a:pt x="124" y="387"/>
                  </a:cubicBezTo>
                  <a:cubicBezTo>
                    <a:pt x="137" y="402"/>
                    <a:pt x="111" y="422"/>
                    <a:pt x="137" y="439"/>
                  </a:cubicBezTo>
                  <a:cubicBezTo>
                    <a:pt x="163" y="456"/>
                    <a:pt x="217" y="495"/>
                    <a:pt x="280" y="491"/>
                  </a:cubicBezTo>
                  <a:cubicBezTo>
                    <a:pt x="343" y="487"/>
                    <a:pt x="463" y="446"/>
                    <a:pt x="515" y="413"/>
                  </a:cubicBezTo>
                  <a:cubicBezTo>
                    <a:pt x="567" y="380"/>
                    <a:pt x="599" y="336"/>
                    <a:pt x="593" y="295"/>
                  </a:cubicBezTo>
                  <a:cubicBezTo>
                    <a:pt x="587" y="254"/>
                    <a:pt x="498" y="161"/>
                    <a:pt x="476" y="165"/>
                  </a:cubicBezTo>
                  <a:cubicBezTo>
                    <a:pt x="454" y="169"/>
                    <a:pt x="494" y="283"/>
                    <a:pt x="463" y="322"/>
                  </a:cubicBezTo>
                  <a:cubicBezTo>
                    <a:pt x="432" y="361"/>
                    <a:pt x="319" y="411"/>
                    <a:pt x="290" y="400"/>
                  </a:cubicBezTo>
                  <a:cubicBezTo>
                    <a:pt x="261" y="389"/>
                    <a:pt x="302" y="269"/>
                    <a:pt x="290" y="256"/>
                  </a:cubicBezTo>
                  <a:cubicBezTo>
                    <a:pt x="278" y="243"/>
                    <a:pt x="239" y="330"/>
                    <a:pt x="215" y="322"/>
                  </a:cubicBezTo>
                  <a:cubicBezTo>
                    <a:pt x="191" y="314"/>
                    <a:pt x="134" y="251"/>
                    <a:pt x="146" y="208"/>
                  </a:cubicBezTo>
                  <a:cubicBezTo>
                    <a:pt x="158" y="165"/>
                    <a:pt x="281" y="97"/>
                    <a:pt x="290" y="64"/>
                  </a:cubicBezTo>
                  <a:cubicBezTo>
                    <a:pt x="299" y="31"/>
                    <a:pt x="242" y="0"/>
                    <a:pt x="202" y="8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49" name="Freeform 53"/>
            <p:cNvSpPr>
              <a:spLocks/>
            </p:cNvSpPr>
            <p:nvPr/>
          </p:nvSpPr>
          <p:spPr bwMode="auto">
            <a:xfrm>
              <a:off x="-98" y="2387"/>
              <a:ext cx="4618" cy="2051"/>
            </a:xfrm>
            <a:custGeom>
              <a:avLst/>
              <a:gdLst>
                <a:gd name="T0" fmla="*/ 98 w 4618"/>
                <a:gd name="T1" fmla="*/ 69 h 2283"/>
                <a:gd name="T2" fmla="*/ 1466 w 4618"/>
                <a:gd name="T3" fmla="*/ 406 h 2283"/>
                <a:gd name="T4" fmla="*/ 3087 w 4618"/>
                <a:gd name="T5" fmla="*/ 890 h 2283"/>
                <a:gd name="T6" fmla="*/ 4573 w 4618"/>
                <a:gd name="T7" fmla="*/ 1875 h 2283"/>
                <a:gd name="T8" fmla="*/ 3360 w 4618"/>
                <a:gd name="T9" fmla="*/ 1945 h 2283"/>
                <a:gd name="T10" fmla="*/ 1142 w 4618"/>
                <a:gd name="T11" fmla="*/ 1956 h 2283"/>
                <a:gd name="T12" fmla="*/ 170 w 4618"/>
                <a:gd name="T13" fmla="*/ 1923 h 2283"/>
                <a:gd name="T14" fmla="*/ 122 w 4618"/>
                <a:gd name="T15" fmla="*/ 1611 h 2283"/>
                <a:gd name="T16" fmla="*/ 134 w 4618"/>
                <a:gd name="T17" fmla="*/ 824 h 2283"/>
                <a:gd name="T18" fmla="*/ 98 w 4618"/>
                <a:gd name="T19" fmla="*/ 69 h 2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18" h="2283">
                  <a:moveTo>
                    <a:pt x="98" y="77"/>
                  </a:moveTo>
                  <a:cubicBezTo>
                    <a:pt x="320" y="0"/>
                    <a:pt x="968" y="300"/>
                    <a:pt x="1466" y="452"/>
                  </a:cubicBezTo>
                  <a:cubicBezTo>
                    <a:pt x="1964" y="604"/>
                    <a:pt x="2569" y="718"/>
                    <a:pt x="3087" y="991"/>
                  </a:cubicBezTo>
                  <a:cubicBezTo>
                    <a:pt x="3605" y="1264"/>
                    <a:pt x="4528" y="1891"/>
                    <a:pt x="4573" y="2087"/>
                  </a:cubicBezTo>
                  <a:cubicBezTo>
                    <a:pt x="4618" y="2283"/>
                    <a:pt x="3932" y="2150"/>
                    <a:pt x="3360" y="2165"/>
                  </a:cubicBezTo>
                  <a:cubicBezTo>
                    <a:pt x="2788" y="2180"/>
                    <a:pt x="1674" y="2181"/>
                    <a:pt x="1142" y="2177"/>
                  </a:cubicBezTo>
                  <a:cubicBezTo>
                    <a:pt x="610" y="2173"/>
                    <a:pt x="340" y="2205"/>
                    <a:pt x="170" y="2141"/>
                  </a:cubicBezTo>
                  <a:cubicBezTo>
                    <a:pt x="0" y="2077"/>
                    <a:pt x="128" y="1997"/>
                    <a:pt x="122" y="1793"/>
                  </a:cubicBezTo>
                  <a:cubicBezTo>
                    <a:pt x="116" y="1589"/>
                    <a:pt x="138" y="1203"/>
                    <a:pt x="134" y="917"/>
                  </a:cubicBezTo>
                  <a:lnTo>
                    <a:pt x="98" y="77"/>
                  </a:lnTo>
                  <a:close/>
                </a:path>
              </a:pathLst>
            </a:custGeom>
            <a:gradFill rotWithShape="0">
              <a:gsLst>
                <a:gs pos="0">
                  <a:srgbClr val="F7F0F1"/>
                </a:gs>
                <a:gs pos="100000">
                  <a:srgbClr val="720016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50" name="Freeform 54"/>
            <p:cNvSpPr>
              <a:spLocks/>
            </p:cNvSpPr>
            <p:nvPr/>
          </p:nvSpPr>
          <p:spPr bwMode="auto">
            <a:xfrm>
              <a:off x="-48" y="2317"/>
              <a:ext cx="1283" cy="587"/>
            </a:xfrm>
            <a:custGeom>
              <a:avLst/>
              <a:gdLst>
                <a:gd name="T0" fmla="*/ 133 w 1283"/>
                <a:gd name="T1" fmla="*/ 32 h 587"/>
                <a:gd name="T2" fmla="*/ 915 w 1283"/>
                <a:gd name="T3" fmla="*/ 117 h 587"/>
                <a:gd name="T4" fmla="*/ 1253 w 1283"/>
                <a:gd name="T5" fmla="*/ 262 h 587"/>
                <a:gd name="T6" fmla="*/ 1092 w 1283"/>
                <a:gd name="T7" fmla="*/ 561 h 587"/>
                <a:gd name="T8" fmla="*/ 244 w 1283"/>
                <a:gd name="T9" fmla="*/ 417 h 587"/>
                <a:gd name="T10" fmla="*/ 120 w 1283"/>
                <a:gd name="T11" fmla="*/ 306 h 587"/>
                <a:gd name="T12" fmla="*/ 133 w 1283"/>
                <a:gd name="T13" fmla="*/ 32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3" h="587">
                  <a:moveTo>
                    <a:pt x="133" y="32"/>
                  </a:moveTo>
                  <a:cubicBezTo>
                    <a:pt x="266" y="0"/>
                    <a:pt x="728" y="79"/>
                    <a:pt x="915" y="117"/>
                  </a:cubicBezTo>
                  <a:cubicBezTo>
                    <a:pt x="1102" y="155"/>
                    <a:pt x="1223" y="188"/>
                    <a:pt x="1253" y="262"/>
                  </a:cubicBezTo>
                  <a:cubicBezTo>
                    <a:pt x="1283" y="336"/>
                    <a:pt x="1261" y="535"/>
                    <a:pt x="1092" y="561"/>
                  </a:cubicBezTo>
                  <a:cubicBezTo>
                    <a:pt x="924" y="587"/>
                    <a:pt x="406" y="459"/>
                    <a:pt x="244" y="417"/>
                  </a:cubicBezTo>
                  <a:cubicBezTo>
                    <a:pt x="82" y="375"/>
                    <a:pt x="138" y="370"/>
                    <a:pt x="120" y="306"/>
                  </a:cubicBezTo>
                  <a:cubicBezTo>
                    <a:pt x="102" y="242"/>
                    <a:pt x="0" y="64"/>
                    <a:pt x="133" y="32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0D8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A1F00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51" name="Freeform 55"/>
            <p:cNvSpPr>
              <a:spLocks/>
            </p:cNvSpPr>
            <p:nvPr/>
          </p:nvSpPr>
          <p:spPr bwMode="auto">
            <a:xfrm>
              <a:off x="1179" y="2614"/>
              <a:ext cx="1223" cy="612"/>
            </a:xfrm>
            <a:custGeom>
              <a:avLst/>
              <a:gdLst>
                <a:gd name="T0" fmla="*/ 226 w 1223"/>
                <a:gd name="T1" fmla="*/ 2 h 612"/>
                <a:gd name="T2" fmla="*/ 846 w 1223"/>
                <a:gd name="T3" fmla="*/ 144 h 612"/>
                <a:gd name="T4" fmla="*/ 1172 w 1223"/>
                <a:gd name="T5" fmla="*/ 314 h 612"/>
                <a:gd name="T6" fmla="*/ 1150 w 1223"/>
                <a:gd name="T7" fmla="*/ 463 h 612"/>
                <a:gd name="T8" fmla="*/ 989 w 1223"/>
                <a:gd name="T9" fmla="*/ 600 h 612"/>
                <a:gd name="T10" fmla="*/ 154 w 1223"/>
                <a:gd name="T11" fmla="*/ 392 h 612"/>
                <a:gd name="T12" fmla="*/ 63 w 1223"/>
                <a:gd name="T13" fmla="*/ 131 h 612"/>
                <a:gd name="T14" fmla="*/ 226 w 1223"/>
                <a:gd name="T15" fmla="*/ 2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3" h="612">
                  <a:moveTo>
                    <a:pt x="226" y="2"/>
                  </a:moveTo>
                  <a:cubicBezTo>
                    <a:pt x="356" y="4"/>
                    <a:pt x="688" y="92"/>
                    <a:pt x="846" y="144"/>
                  </a:cubicBezTo>
                  <a:cubicBezTo>
                    <a:pt x="1004" y="196"/>
                    <a:pt x="1121" y="261"/>
                    <a:pt x="1172" y="314"/>
                  </a:cubicBezTo>
                  <a:cubicBezTo>
                    <a:pt x="1223" y="367"/>
                    <a:pt x="1180" y="415"/>
                    <a:pt x="1150" y="463"/>
                  </a:cubicBezTo>
                  <a:cubicBezTo>
                    <a:pt x="1120" y="511"/>
                    <a:pt x="1155" y="612"/>
                    <a:pt x="989" y="600"/>
                  </a:cubicBezTo>
                  <a:cubicBezTo>
                    <a:pt x="823" y="588"/>
                    <a:pt x="308" y="470"/>
                    <a:pt x="154" y="392"/>
                  </a:cubicBezTo>
                  <a:cubicBezTo>
                    <a:pt x="0" y="314"/>
                    <a:pt x="51" y="196"/>
                    <a:pt x="63" y="131"/>
                  </a:cubicBezTo>
                  <a:cubicBezTo>
                    <a:pt x="75" y="66"/>
                    <a:pt x="96" y="0"/>
                    <a:pt x="226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0D8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A1F00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52" name="Freeform 56"/>
            <p:cNvSpPr>
              <a:spLocks/>
            </p:cNvSpPr>
            <p:nvPr/>
          </p:nvSpPr>
          <p:spPr bwMode="auto">
            <a:xfrm>
              <a:off x="2280" y="2962"/>
              <a:ext cx="1373" cy="766"/>
            </a:xfrm>
            <a:custGeom>
              <a:avLst/>
              <a:gdLst>
                <a:gd name="T0" fmla="*/ 398 w 1373"/>
                <a:gd name="T1" fmla="*/ 30 h 766"/>
                <a:gd name="T2" fmla="*/ 933 w 1373"/>
                <a:gd name="T3" fmla="*/ 225 h 766"/>
                <a:gd name="T4" fmla="*/ 1311 w 1373"/>
                <a:gd name="T5" fmla="*/ 525 h 766"/>
                <a:gd name="T6" fmla="*/ 1303 w 1373"/>
                <a:gd name="T7" fmla="*/ 662 h 766"/>
                <a:gd name="T8" fmla="*/ 1076 w 1373"/>
                <a:gd name="T9" fmla="*/ 708 h 766"/>
                <a:gd name="T10" fmla="*/ 159 w 1373"/>
                <a:gd name="T11" fmla="*/ 317 h 766"/>
                <a:gd name="T12" fmla="*/ 124 w 1373"/>
                <a:gd name="T13" fmla="*/ 82 h 766"/>
                <a:gd name="T14" fmla="*/ 398 w 1373"/>
                <a:gd name="T15" fmla="*/ 30 h 7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3" h="766">
                  <a:moveTo>
                    <a:pt x="398" y="30"/>
                  </a:moveTo>
                  <a:cubicBezTo>
                    <a:pt x="533" y="54"/>
                    <a:pt x="781" y="143"/>
                    <a:pt x="933" y="225"/>
                  </a:cubicBezTo>
                  <a:cubicBezTo>
                    <a:pt x="1085" y="307"/>
                    <a:pt x="1249" y="452"/>
                    <a:pt x="1311" y="525"/>
                  </a:cubicBezTo>
                  <a:cubicBezTo>
                    <a:pt x="1373" y="598"/>
                    <a:pt x="1342" y="632"/>
                    <a:pt x="1303" y="662"/>
                  </a:cubicBezTo>
                  <a:cubicBezTo>
                    <a:pt x="1264" y="692"/>
                    <a:pt x="1267" y="766"/>
                    <a:pt x="1076" y="708"/>
                  </a:cubicBezTo>
                  <a:cubicBezTo>
                    <a:pt x="885" y="650"/>
                    <a:pt x="318" y="421"/>
                    <a:pt x="159" y="317"/>
                  </a:cubicBezTo>
                  <a:cubicBezTo>
                    <a:pt x="0" y="213"/>
                    <a:pt x="84" y="130"/>
                    <a:pt x="124" y="82"/>
                  </a:cubicBezTo>
                  <a:cubicBezTo>
                    <a:pt x="164" y="34"/>
                    <a:pt x="270" y="0"/>
                    <a:pt x="398" y="30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0D8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A1F00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53" name="Freeform 57"/>
            <p:cNvSpPr>
              <a:spLocks/>
            </p:cNvSpPr>
            <p:nvPr/>
          </p:nvSpPr>
          <p:spPr bwMode="auto">
            <a:xfrm>
              <a:off x="3533" y="3521"/>
              <a:ext cx="1021" cy="833"/>
            </a:xfrm>
            <a:custGeom>
              <a:avLst/>
              <a:gdLst>
                <a:gd name="T0" fmla="*/ 243 w 1021"/>
                <a:gd name="T1" fmla="*/ 49 h 833"/>
                <a:gd name="T2" fmla="*/ 813 w 1021"/>
                <a:gd name="T3" fmla="*/ 447 h 833"/>
                <a:gd name="T4" fmla="*/ 979 w 1021"/>
                <a:gd name="T5" fmla="*/ 775 h 833"/>
                <a:gd name="T6" fmla="*/ 559 w 1021"/>
                <a:gd name="T7" fmla="*/ 763 h 833"/>
                <a:gd name="T8" fmla="*/ 83 w 1021"/>
                <a:gd name="T9" fmla="*/ 355 h 833"/>
                <a:gd name="T10" fmla="*/ 61 w 1021"/>
                <a:gd name="T11" fmla="*/ 154 h 833"/>
                <a:gd name="T12" fmla="*/ 243 w 1021"/>
                <a:gd name="T13" fmla="*/ 49 h 8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1" h="833">
                  <a:moveTo>
                    <a:pt x="243" y="49"/>
                  </a:moveTo>
                  <a:cubicBezTo>
                    <a:pt x="368" y="98"/>
                    <a:pt x="690" y="326"/>
                    <a:pt x="813" y="447"/>
                  </a:cubicBezTo>
                  <a:cubicBezTo>
                    <a:pt x="936" y="568"/>
                    <a:pt x="1021" y="722"/>
                    <a:pt x="979" y="775"/>
                  </a:cubicBezTo>
                  <a:cubicBezTo>
                    <a:pt x="937" y="828"/>
                    <a:pt x="708" y="833"/>
                    <a:pt x="559" y="763"/>
                  </a:cubicBezTo>
                  <a:cubicBezTo>
                    <a:pt x="410" y="693"/>
                    <a:pt x="166" y="456"/>
                    <a:pt x="83" y="355"/>
                  </a:cubicBezTo>
                  <a:cubicBezTo>
                    <a:pt x="0" y="254"/>
                    <a:pt x="34" y="205"/>
                    <a:pt x="61" y="154"/>
                  </a:cubicBezTo>
                  <a:cubicBezTo>
                    <a:pt x="88" y="103"/>
                    <a:pt x="118" y="0"/>
                    <a:pt x="243" y="49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0D8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A1F00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54" name="Freeform 58"/>
            <p:cNvSpPr>
              <a:spLocks/>
            </p:cNvSpPr>
            <p:nvPr/>
          </p:nvSpPr>
          <p:spPr bwMode="auto">
            <a:xfrm>
              <a:off x="726" y="2529"/>
              <a:ext cx="363" cy="208"/>
            </a:xfrm>
            <a:custGeom>
              <a:avLst/>
              <a:gdLst>
                <a:gd name="T0" fmla="*/ 363 w 363"/>
                <a:gd name="T1" fmla="*/ 154 h 208"/>
                <a:gd name="T2" fmla="*/ 75 w 363"/>
                <a:gd name="T3" fmla="*/ 10 h 208"/>
                <a:gd name="T4" fmla="*/ 3 w 363"/>
                <a:gd name="T5" fmla="*/ 97 h 208"/>
                <a:gd name="T6" fmla="*/ 55 w 363"/>
                <a:gd name="T7" fmla="*/ 189 h 208"/>
                <a:gd name="T8" fmla="*/ 238 w 363"/>
                <a:gd name="T9" fmla="*/ 202 h 208"/>
                <a:gd name="T10" fmla="*/ 363 w 363"/>
                <a:gd name="T11" fmla="*/ 154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3" h="208">
                  <a:moveTo>
                    <a:pt x="363" y="154"/>
                  </a:moveTo>
                  <a:cubicBezTo>
                    <a:pt x="355" y="114"/>
                    <a:pt x="135" y="20"/>
                    <a:pt x="75" y="10"/>
                  </a:cubicBezTo>
                  <a:cubicBezTo>
                    <a:pt x="15" y="0"/>
                    <a:pt x="6" y="67"/>
                    <a:pt x="3" y="97"/>
                  </a:cubicBezTo>
                  <a:cubicBezTo>
                    <a:pt x="0" y="127"/>
                    <a:pt x="16" y="172"/>
                    <a:pt x="55" y="189"/>
                  </a:cubicBezTo>
                  <a:cubicBezTo>
                    <a:pt x="94" y="206"/>
                    <a:pt x="187" y="208"/>
                    <a:pt x="238" y="202"/>
                  </a:cubicBezTo>
                  <a:cubicBezTo>
                    <a:pt x="289" y="196"/>
                    <a:pt x="337" y="164"/>
                    <a:pt x="363" y="154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55" name="Freeform 59"/>
            <p:cNvSpPr>
              <a:spLocks/>
            </p:cNvSpPr>
            <p:nvPr/>
          </p:nvSpPr>
          <p:spPr bwMode="auto">
            <a:xfrm>
              <a:off x="1878" y="2897"/>
              <a:ext cx="372" cy="208"/>
            </a:xfrm>
            <a:custGeom>
              <a:avLst/>
              <a:gdLst>
                <a:gd name="T0" fmla="*/ 363 w 372"/>
                <a:gd name="T1" fmla="*/ 154 h 208"/>
                <a:gd name="T2" fmla="*/ 280 w 372"/>
                <a:gd name="T3" fmla="*/ 38 h 208"/>
                <a:gd name="T4" fmla="*/ 75 w 372"/>
                <a:gd name="T5" fmla="*/ 10 h 208"/>
                <a:gd name="T6" fmla="*/ 3 w 372"/>
                <a:gd name="T7" fmla="*/ 97 h 208"/>
                <a:gd name="T8" fmla="*/ 55 w 372"/>
                <a:gd name="T9" fmla="*/ 189 h 208"/>
                <a:gd name="T10" fmla="*/ 238 w 372"/>
                <a:gd name="T11" fmla="*/ 202 h 208"/>
                <a:gd name="T12" fmla="*/ 363 w 372"/>
                <a:gd name="T13" fmla="*/ 154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2" h="208">
                  <a:moveTo>
                    <a:pt x="363" y="154"/>
                  </a:moveTo>
                  <a:cubicBezTo>
                    <a:pt x="370" y="127"/>
                    <a:pt x="328" y="62"/>
                    <a:pt x="280" y="38"/>
                  </a:cubicBezTo>
                  <a:cubicBezTo>
                    <a:pt x="232" y="14"/>
                    <a:pt x="121" y="0"/>
                    <a:pt x="75" y="10"/>
                  </a:cubicBezTo>
                  <a:cubicBezTo>
                    <a:pt x="29" y="20"/>
                    <a:pt x="6" y="67"/>
                    <a:pt x="3" y="97"/>
                  </a:cubicBezTo>
                  <a:cubicBezTo>
                    <a:pt x="0" y="127"/>
                    <a:pt x="16" y="172"/>
                    <a:pt x="55" y="189"/>
                  </a:cubicBezTo>
                  <a:cubicBezTo>
                    <a:pt x="94" y="206"/>
                    <a:pt x="187" y="208"/>
                    <a:pt x="238" y="202"/>
                  </a:cubicBezTo>
                  <a:cubicBezTo>
                    <a:pt x="289" y="196"/>
                    <a:pt x="372" y="180"/>
                    <a:pt x="363" y="154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56" name="Freeform 60"/>
            <p:cNvSpPr>
              <a:spLocks/>
            </p:cNvSpPr>
            <p:nvPr/>
          </p:nvSpPr>
          <p:spPr bwMode="auto">
            <a:xfrm>
              <a:off x="3100" y="3304"/>
              <a:ext cx="303" cy="249"/>
            </a:xfrm>
            <a:custGeom>
              <a:avLst/>
              <a:gdLst>
                <a:gd name="T0" fmla="*/ 296 w 303"/>
                <a:gd name="T1" fmla="*/ 249 h 249"/>
                <a:gd name="T2" fmla="*/ 239 w 303"/>
                <a:gd name="T3" fmla="*/ 41 h 249"/>
                <a:gd name="T4" fmla="*/ 34 w 303"/>
                <a:gd name="T5" fmla="*/ 13 h 249"/>
                <a:gd name="T6" fmla="*/ 35 w 303"/>
                <a:gd name="T7" fmla="*/ 118 h 249"/>
                <a:gd name="T8" fmla="*/ 152 w 303"/>
                <a:gd name="T9" fmla="*/ 170 h 249"/>
                <a:gd name="T10" fmla="*/ 296 w 30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3" h="249">
                  <a:moveTo>
                    <a:pt x="296" y="249"/>
                  </a:moveTo>
                  <a:cubicBezTo>
                    <a:pt x="303" y="222"/>
                    <a:pt x="283" y="80"/>
                    <a:pt x="239" y="41"/>
                  </a:cubicBezTo>
                  <a:cubicBezTo>
                    <a:pt x="195" y="2"/>
                    <a:pt x="68" y="0"/>
                    <a:pt x="34" y="13"/>
                  </a:cubicBezTo>
                  <a:cubicBezTo>
                    <a:pt x="0" y="26"/>
                    <a:pt x="15" y="92"/>
                    <a:pt x="35" y="118"/>
                  </a:cubicBezTo>
                  <a:cubicBezTo>
                    <a:pt x="55" y="144"/>
                    <a:pt x="109" y="148"/>
                    <a:pt x="152" y="170"/>
                  </a:cubicBezTo>
                  <a:cubicBezTo>
                    <a:pt x="195" y="192"/>
                    <a:pt x="266" y="233"/>
                    <a:pt x="296" y="249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57" name="Freeform 61"/>
            <p:cNvSpPr>
              <a:spLocks/>
            </p:cNvSpPr>
            <p:nvPr/>
          </p:nvSpPr>
          <p:spPr bwMode="auto">
            <a:xfrm>
              <a:off x="3957" y="3944"/>
              <a:ext cx="303" cy="304"/>
            </a:xfrm>
            <a:custGeom>
              <a:avLst/>
              <a:gdLst>
                <a:gd name="T0" fmla="*/ 296 w 303"/>
                <a:gd name="T1" fmla="*/ 249 h 304"/>
                <a:gd name="T2" fmla="*/ 239 w 303"/>
                <a:gd name="T3" fmla="*/ 41 h 304"/>
                <a:gd name="T4" fmla="*/ 34 w 303"/>
                <a:gd name="T5" fmla="*/ 13 h 304"/>
                <a:gd name="T6" fmla="*/ 35 w 303"/>
                <a:gd name="T7" fmla="*/ 118 h 304"/>
                <a:gd name="T8" fmla="*/ 158 w 303"/>
                <a:gd name="T9" fmla="*/ 282 h 304"/>
                <a:gd name="T10" fmla="*/ 296 w 303"/>
                <a:gd name="T11" fmla="*/ 249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3" h="304">
                  <a:moveTo>
                    <a:pt x="296" y="249"/>
                  </a:moveTo>
                  <a:cubicBezTo>
                    <a:pt x="303" y="222"/>
                    <a:pt x="283" y="80"/>
                    <a:pt x="239" y="41"/>
                  </a:cubicBezTo>
                  <a:cubicBezTo>
                    <a:pt x="195" y="2"/>
                    <a:pt x="68" y="0"/>
                    <a:pt x="34" y="13"/>
                  </a:cubicBezTo>
                  <a:cubicBezTo>
                    <a:pt x="0" y="26"/>
                    <a:pt x="14" y="73"/>
                    <a:pt x="35" y="118"/>
                  </a:cubicBezTo>
                  <a:cubicBezTo>
                    <a:pt x="56" y="163"/>
                    <a:pt x="115" y="260"/>
                    <a:pt x="158" y="282"/>
                  </a:cubicBezTo>
                  <a:cubicBezTo>
                    <a:pt x="201" y="304"/>
                    <a:pt x="267" y="256"/>
                    <a:pt x="296" y="249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58" name="Freeform 62"/>
            <p:cNvSpPr>
              <a:spLocks/>
            </p:cNvSpPr>
            <p:nvPr/>
          </p:nvSpPr>
          <p:spPr bwMode="auto">
            <a:xfrm>
              <a:off x="425" y="3016"/>
              <a:ext cx="1121" cy="890"/>
            </a:xfrm>
            <a:custGeom>
              <a:avLst/>
              <a:gdLst>
                <a:gd name="T0" fmla="*/ 524 w 1121"/>
                <a:gd name="T1" fmla="*/ 27 h 890"/>
                <a:gd name="T2" fmla="*/ 404 w 1121"/>
                <a:gd name="T3" fmla="*/ 7 h 890"/>
                <a:gd name="T4" fmla="*/ 300 w 1121"/>
                <a:gd name="T5" fmla="*/ 67 h 890"/>
                <a:gd name="T6" fmla="*/ 172 w 1121"/>
                <a:gd name="T7" fmla="*/ 171 h 890"/>
                <a:gd name="T8" fmla="*/ 64 w 1121"/>
                <a:gd name="T9" fmla="*/ 315 h 890"/>
                <a:gd name="T10" fmla="*/ 4 w 1121"/>
                <a:gd name="T11" fmla="*/ 471 h 890"/>
                <a:gd name="T12" fmla="*/ 40 w 1121"/>
                <a:gd name="T13" fmla="*/ 639 h 890"/>
                <a:gd name="T14" fmla="*/ 213 w 1121"/>
                <a:gd name="T15" fmla="*/ 850 h 890"/>
                <a:gd name="T16" fmla="*/ 532 w 1121"/>
                <a:gd name="T17" fmla="*/ 879 h 890"/>
                <a:gd name="T18" fmla="*/ 748 w 1121"/>
                <a:gd name="T19" fmla="*/ 855 h 890"/>
                <a:gd name="T20" fmla="*/ 928 w 1121"/>
                <a:gd name="T21" fmla="*/ 795 h 890"/>
                <a:gd name="T22" fmla="*/ 1104 w 1121"/>
                <a:gd name="T23" fmla="*/ 567 h 890"/>
                <a:gd name="T24" fmla="*/ 1032 w 1121"/>
                <a:gd name="T25" fmla="*/ 259 h 890"/>
                <a:gd name="T26" fmla="*/ 928 w 1121"/>
                <a:gd name="T27" fmla="*/ 111 h 890"/>
                <a:gd name="T28" fmla="*/ 856 w 1121"/>
                <a:gd name="T29" fmla="*/ 87 h 890"/>
                <a:gd name="T30" fmla="*/ 524 w 1121"/>
                <a:gd name="T31" fmla="*/ 27 h 8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21" h="890">
                  <a:moveTo>
                    <a:pt x="524" y="27"/>
                  </a:moveTo>
                  <a:cubicBezTo>
                    <a:pt x="449" y="14"/>
                    <a:pt x="441" y="0"/>
                    <a:pt x="404" y="7"/>
                  </a:cubicBezTo>
                  <a:cubicBezTo>
                    <a:pt x="367" y="14"/>
                    <a:pt x="339" y="40"/>
                    <a:pt x="300" y="67"/>
                  </a:cubicBezTo>
                  <a:cubicBezTo>
                    <a:pt x="261" y="94"/>
                    <a:pt x="211" y="130"/>
                    <a:pt x="172" y="171"/>
                  </a:cubicBezTo>
                  <a:cubicBezTo>
                    <a:pt x="133" y="212"/>
                    <a:pt x="92" y="265"/>
                    <a:pt x="64" y="315"/>
                  </a:cubicBezTo>
                  <a:cubicBezTo>
                    <a:pt x="36" y="365"/>
                    <a:pt x="8" y="417"/>
                    <a:pt x="4" y="471"/>
                  </a:cubicBezTo>
                  <a:cubicBezTo>
                    <a:pt x="0" y="525"/>
                    <a:pt x="5" y="576"/>
                    <a:pt x="40" y="639"/>
                  </a:cubicBezTo>
                  <a:cubicBezTo>
                    <a:pt x="75" y="702"/>
                    <a:pt x="131" y="810"/>
                    <a:pt x="213" y="850"/>
                  </a:cubicBezTo>
                  <a:cubicBezTo>
                    <a:pt x="295" y="890"/>
                    <a:pt x="443" y="878"/>
                    <a:pt x="532" y="879"/>
                  </a:cubicBezTo>
                  <a:cubicBezTo>
                    <a:pt x="621" y="880"/>
                    <a:pt x="682" y="869"/>
                    <a:pt x="748" y="855"/>
                  </a:cubicBezTo>
                  <a:cubicBezTo>
                    <a:pt x="814" y="841"/>
                    <a:pt x="869" y="843"/>
                    <a:pt x="928" y="795"/>
                  </a:cubicBezTo>
                  <a:cubicBezTo>
                    <a:pt x="987" y="747"/>
                    <a:pt x="1087" y="656"/>
                    <a:pt x="1104" y="567"/>
                  </a:cubicBezTo>
                  <a:cubicBezTo>
                    <a:pt x="1121" y="478"/>
                    <a:pt x="1061" y="335"/>
                    <a:pt x="1032" y="259"/>
                  </a:cubicBezTo>
                  <a:cubicBezTo>
                    <a:pt x="1003" y="183"/>
                    <a:pt x="957" y="140"/>
                    <a:pt x="928" y="111"/>
                  </a:cubicBezTo>
                  <a:cubicBezTo>
                    <a:pt x="899" y="82"/>
                    <a:pt x="923" y="101"/>
                    <a:pt x="856" y="87"/>
                  </a:cubicBezTo>
                  <a:cubicBezTo>
                    <a:pt x="789" y="73"/>
                    <a:pt x="597" y="39"/>
                    <a:pt x="524" y="27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8FF"/>
                </a:gs>
                <a:gs pos="100000">
                  <a:srgbClr val="CC66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3" name="Oval 63"/>
            <p:cNvSpPr>
              <a:spLocks noChangeArrowheads="1"/>
            </p:cNvSpPr>
            <p:nvPr/>
          </p:nvSpPr>
          <p:spPr bwMode="auto">
            <a:xfrm>
              <a:off x="897" y="3739"/>
              <a:ext cx="48" cy="4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64" name="Oval 64"/>
            <p:cNvSpPr>
              <a:spLocks noChangeArrowheads="1"/>
            </p:cNvSpPr>
            <p:nvPr/>
          </p:nvSpPr>
          <p:spPr bwMode="auto">
            <a:xfrm>
              <a:off x="1377" y="3547"/>
              <a:ext cx="96" cy="95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65" name="Oval 65"/>
            <p:cNvSpPr>
              <a:spLocks noChangeArrowheads="1"/>
            </p:cNvSpPr>
            <p:nvPr/>
          </p:nvSpPr>
          <p:spPr bwMode="auto">
            <a:xfrm>
              <a:off x="560" y="3259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66" name="Oval 66"/>
            <p:cNvSpPr>
              <a:spLocks noChangeArrowheads="1"/>
            </p:cNvSpPr>
            <p:nvPr/>
          </p:nvSpPr>
          <p:spPr bwMode="auto">
            <a:xfrm>
              <a:off x="514" y="3595"/>
              <a:ext cx="95" cy="9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55363" name="Freeform 67"/>
            <p:cNvSpPr>
              <a:spLocks/>
            </p:cNvSpPr>
            <p:nvPr/>
          </p:nvSpPr>
          <p:spPr bwMode="auto">
            <a:xfrm>
              <a:off x="632" y="3351"/>
              <a:ext cx="695" cy="495"/>
            </a:xfrm>
            <a:custGeom>
              <a:avLst/>
              <a:gdLst>
                <a:gd name="T0" fmla="*/ 45 w 695"/>
                <a:gd name="T1" fmla="*/ 376 h 630"/>
                <a:gd name="T2" fmla="*/ 9 w 695"/>
                <a:gd name="T3" fmla="*/ 207 h 630"/>
                <a:gd name="T4" fmla="*/ 97 w 695"/>
                <a:gd name="T5" fmla="*/ 43 h 630"/>
                <a:gd name="T6" fmla="*/ 257 w 695"/>
                <a:gd name="T7" fmla="*/ 6 h 630"/>
                <a:gd name="T8" fmla="*/ 493 w 695"/>
                <a:gd name="T9" fmla="*/ 78 h 630"/>
                <a:gd name="T10" fmla="*/ 645 w 695"/>
                <a:gd name="T11" fmla="*/ 200 h 630"/>
                <a:gd name="T12" fmla="*/ 681 w 695"/>
                <a:gd name="T13" fmla="*/ 336 h 630"/>
                <a:gd name="T14" fmla="*/ 561 w 695"/>
                <a:gd name="T15" fmla="*/ 301 h 630"/>
                <a:gd name="T16" fmla="*/ 569 w 695"/>
                <a:gd name="T17" fmla="*/ 188 h 630"/>
                <a:gd name="T18" fmla="*/ 513 w 695"/>
                <a:gd name="T19" fmla="*/ 156 h 630"/>
                <a:gd name="T20" fmla="*/ 473 w 695"/>
                <a:gd name="T21" fmla="*/ 260 h 630"/>
                <a:gd name="T22" fmla="*/ 369 w 695"/>
                <a:gd name="T23" fmla="*/ 248 h 630"/>
                <a:gd name="T24" fmla="*/ 357 w 695"/>
                <a:gd name="T25" fmla="*/ 100 h 630"/>
                <a:gd name="T26" fmla="*/ 197 w 695"/>
                <a:gd name="T27" fmla="*/ 40 h 630"/>
                <a:gd name="T28" fmla="*/ 213 w 695"/>
                <a:gd name="T29" fmla="*/ 204 h 630"/>
                <a:gd name="T30" fmla="*/ 121 w 695"/>
                <a:gd name="T31" fmla="*/ 232 h 630"/>
                <a:gd name="T32" fmla="*/ 65 w 695"/>
                <a:gd name="T33" fmla="*/ 156 h 630"/>
                <a:gd name="T34" fmla="*/ 57 w 695"/>
                <a:gd name="T35" fmla="*/ 229 h 630"/>
                <a:gd name="T36" fmla="*/ 153 w 695"/>
                <a:gd name="T37" fmla="*/ 380 h 630"/>
                <a:gd name="T38" fmla="*/ 201 w 695"/>
                <a:gd name="T39" fmla="*/ 464 h 630"/>
                <a:gd name="T40" fmla="*/ 141 w 695"/>
                <a:gd name="T41" fmla="*/ 480 h 630"/>
                <a:gd name="T42" fmla="*/ 45 w 695"/>
                <a:gd name="T43" fmla="*/ 376 h 6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95" h="630">
                  <a:moveTo>
                    <a:pt x="45" y="479"/>
                  </a:moveTo>
                  <a:cubicBezTo>
                    <a:pt x="18" y="412"/>
                    <a:pt x="0" y="334"/>
                    <a:pt x="9" y="263"/>
                  </a:cubicBezTo>
                  <a:cubicBezTo>
                    <a:pt x="18" y="192"/>
                    <a:pt x="56" y="98"/>
                    <a:pt x="97" y="55"/>
                  </a:cubicBezTo>
                  <a:cubicBezTo>
                    <a:pt x="138" y="12"/>
                    <a:pt x="191" y="0"/>
                    <a:pt x="257" y="7"/>
                  </a:cubicBezTo>
                  <a:cubicBezTo>
                    <a:pt x="323" y="14"/>
                    <a:pt x="428" y="58"/>
                    <a:pt x="493" y="99"/>
                  </a:cubicBezTo>
                  <a:cubicBezTo>
                    <a:pt x="558" y="140"/>
                    <a:pt x="614" y="200"/>
                    <a:pt x="645" y="255"/>
                  </a:cubicBezTo>
                  <a:cubicBezTo>
                    <a:pt x="676" y="310"/>
                    <a:pt x="695" y="406"/>
                    <a:pt x="681" y="427"/>
                  </a:cubicBezTo>
                  <a:cubicBezTo>
                    <a:pt x="667" y="448"/>
                    <a:pt x="580" y="414"/>
                    <a:pt x="561" y="383"/>
                  </a:cubicBezTo>
                  <a:cubicBezTo>
                    <a:pt x="542" y="352"/>
                    <a:pt x="577" y="270"/>
                    <a:pt x="569" y="239"/>
                  </a:cubicBezTo>
                  <a:cubicBezTo>
                    <a:pt x="561" y="208"/>
                    <a:pt x="529" y="184"/>
                    <a:pt x="513" y="199"/>
                  </a:cubicBezTo>
                  <a:cubicBezTo>
                    <a:pt x="497" y="214"/>
                    <a:pt x="497" y="312"/>
                    <a:pt x="473" y="331"/>
                  </a:cubicBezTo>
                  <a:cubicBezTo>
                    <a:pt x="449" y="350"/>
                    <a:pt x="388" y="349"/>
                    <a:pt x="369" y="315"/>
                  </a:cubicBezTo>
                  <a:cubicBezTo>
                    <a:pt x="350" y="281"/>
                    <a:pt x="386" y="171"/>
                    <a:pt x="357" y="127"/>
                  </a:cubicBezTo>
                  <a:cubicBezTo>
                    <a:pt x="328" y="83"/>
                    <a:pt x="221" y="29"/>
                    <a:pt x="197" y="51"/>
                  </a:cubicBezTo>
                  <a:cubicBezTo>
                    <a:pt x="173" y="73"/>
                    <a:pt x="226" y="218"/>
                    <a:pt x="213" y="259"/>
                  </a:cubicBezTo>
                  <a:cubicBezTo>
                    <a:pt x="200" y="300"/>
                    <a:pt x="146" y="305"/>
                    <a:pt x="121" y="295"/>
                  </a:cubicBezTo>
                  <a:cubicBezTo>
                    <a:pt x="96" y="285"/>
                    <a:pt x="76" y="200"/>
                    <a:pt x="65" y="199"/>
                  </a:cubicBezTo>
                  <a:cubicBezTo>
                    <a:pt x="54" y="198"/>
                    <a:pt x="42" y="244"/>
                    <a:pt x="57" y="291"/>
                  </a:cubicBezTo>
                  <a:cubicBezTo>
                    <a:pt x="72" y="338"/>
                    <a:pt x="129" y="433"/>
                    <a:pt x="153" y="483"/>
                  </a:cubicBezTo>
                  <a:cubicBezTo>
                    <a:pt x="177" y="533"/>
                    <a:pt x="203" y="570"/>
                    <a:pt x="201" y="591"/>
                  </a:cubicBezTo>
                  <a:cubicBezTo>
                    <a:pt x="199" y="612"/>
                    <a:pt x="167" y="630"/>
                    <a:pt x="141" y="611"/>
                  </a:cubicBezTo>
                  <a:cubicBezTo>
                    <a:pt x="115" y="592"/>
                    <a:pt x="65" y="507"/>
                    <a:pt x="45" y="479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solidFill>
                <a:srgbClr val="7E00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68" name="Oval 68"/>
            <p:cNvSpPr>
              <a:spLocks noChangeArrowheads="1"/>
            </p:cNvSpPr>
            <p:nvPr/>
          </p:nvSpPr>
          <p:spPr bwMode="auto">
            <a:xfrm>
              <a:off x="1281" y="3356"/>
              <a:ext cx="48" cy="4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69" name="Oval 69"/>
            <p:cNvSpPr>
              <a:spLocks noChangeArrowheads="1"/>
            </p:cNvSpPr>
            <p:nvPr/>
          </p:nvSpPr>
          <p:spPr bwMode="auto">
            <a:xfrm>
              <a:off x="897" y="3451"/>
              <a:ext cx="96" cy="4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70" name="Oval 70"/>
            <p:cNvSpPr>
              <a:spLocks noChangeArrowheads="1"/>
            </p:cNvSpPr>
            <p:nvPr/>
          </p:nvSpPr>
          <p:spPr bwMode="auto">
            <a:xfrm>
              <a:off x="657" y="3547"/>
              <a:ext cx="96" cy="4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71" name="Oval 71"/>
            <p:cNvSpPr>
              <a:spLocks noChangeArrowheads="1"/>
            </p:cNvSpPr>
            <p:nvPr/>
          </p:nvSpPr>
          <p:spPr bwMode="auto">
            <a:xfrm rot="3152965">
              <a:off x="993" y="3715"/>
              <a:ext cx="96" cy="4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72" name="Oval 72"/>
            <p:cNvSpPr>
              <a:spLocks noChangeArrowheads="1"/>
            </p:cNvSpPr>
            <p:nvPr/>
          </p:nvSpPr>
          <p:spPr bwMode="auto">
            <a:xfrm>
              <a:off x="1377" y="3451"/>
              <a:ext cx="48" cy="4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73" name="Oval 73"/>
            <p:cNvSpPr>
              <a:spLocks noChangeArrowheads="1"/>
            </p:cNvSpPr>
            <p:nvPr/>
          </p:nvSpPr>
          <p:spPr bwMode="auto">
            <a:xfrm>
              <a:off x="849" y="3211"/>
              <a:ext cx="48" cy="4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55370" name="Freeform 74"/>
            <p:cNvSpPr>
              <a:spLocks/>
            </p:cNvSpPr>
            <p:nvPr/>
          </p:nvSpPr>
          <p:spPr bwMode="auto">
            <a:xfrm>
              <a:off x="1810" y="3310"/>
              <a:ext cx="1110" cy="539"/>
            </a:xfrm>
            <a:custGeom>
              <a:avLst/>
              <a:gdLst>
                <a:gd name="T0" fmla="*/ 555 w 1110"/>
                <a:gd name="T1" fmla="*/ 50 h 539"/>
                <a:gd name="T2" fmla="*/ 82 w 1110"/>
                <a:gd name="T3" fmla="*/ 41 h 539"/>
                <a:gd name="T4" fmla="*/ 64 w 1110"/>
                <a:gd name="T5" fmla="*/ 295 h 539"/>
                <a:gd name="T6" fmla="*/ 419 w 1110"/>
                <a:gd name="T7" fmla="*/ 432 h 539"/>
                <a:gd name="T8" fmla="*/ 782 w 1110"/>
                <a:gd name="T9" fmla="*/ 532 h 539"/>
                <a:gd name="T10" fmla="*/ 1055 w 1110"/>
                <a:gd name="T11" fmla="*/ 477 h 539"/>
                <a:gd name="T12" fmla="*/ 1027 w 1110"/>
                <a:gd name="T13" fmla="*/ 265 h 539"/>
                <a:gd name="T14" fmla="*/ 555 w 1110"/>
                <a:gd name="T15" fmla="*/ 50 h 5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10" h="539">
                  <a:moveTo>
                    <a:pt x="555" y="50"/>
                  </a:moveTo>
                  <a:cubicBezTo>
                    <a:pt x="409" y="7"/>
                    <a:pt x="164" y="0"/>
                    <a:pt x="82" y="41"/>
                  </a:cubicBezTo>
                  <a:cubicBezTo>
                    <a:pt x="0" y="82"/>
                    <a:pt x="8" y="230"/>
                    <a:pt x="64" y="295"/>
                  </a:cubicBezTo>
                  <a:cubicBezTo>
                    <a:pt x="120" y="360"/>
                    <a:pt x="299" y="393"/>
                    <a:pt x="419" y="432"/>
                  </a:cubicBezTo>
                  <a:cubicBezTo>
                    <a:pt x="539" y="471"/>
                    <a:pt x="676" y="525"/>
                    <a:pt x="782" y="532"/>
                  </a:cubicBezTo>
                  <a:cubicBezTo>
                    <a:pt x="888" y="539"/>
                    <a:pt x="1014" y="521"/>
                    <a:pt x="1055" y="477"/>
                  </a:cubicBezTo>
                  <a:cubicBezTo>
                    <a:pt x="1096" y="433"/>
                    <a:pt x="1110" y="336"/>
                    <a:pt x="1027" y="265"/>
                  </a:cubicBezTo>
                  <a:cubicBezTo>
                    <a:pt x="944" y="194"/>
                    <a:pt x="653" y="95"/>
                    <a:pt x="555" y="50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8FF"/>
                </a:gs>
                <a:gs pos="100000">
                  <a:srgbClr val="CC66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71" name="Freeform 75"/>
            <p:cNvSpPr>
              <a:spLocks/>
            </p:cNvSpPr>
            <p:nvPr/>
          </p:nvSpPr>
          <p:spPr bwMode="auto">
            <a:xfrm>
              <a:off x="1961" y="3403"/>
              <a:ext cx="818" cy="282"/>
            </a:xfrm>
            <a:custGeom>
              <a:avLst/>
              <a:gdLst>
                <a:gd name="T0" fmla="*/ 577 w 818"/>
                <a:gd name="T1" fmla="*/ 98 h 282"/>
                <a:gd name="T2" fmla="*/ 280 w 818"/>
                <a:gd name="T3" fmla="*/ 16 h 282"/>
                <a:gd name="T4" fmla="*/ 40 w 818"/>
                <a:gd name="T5" fmla="*/ 16 h 282"/>
                <a:gd name="T6" fmla="*/ 40 w 818"/>
                <a:gd name="T7" fmla="*/ 112 h 282"/>
                <a:gd name="T8" fmla="*/ 177 w 818"/>
                <a:gd name="T9" fmla="*/ 161 h 282"/>
                <a:gd name="T10" fmla="*/ 195 w 818"/>
                <a:gd name="T11" fmla="*/ 70 h 282"/>
                <a:gd name="T12" fmla="*/ 328 w 818"/>
                <a:gd name="T13" fmla="*/ 112 h 282"/>
                <a:gd name="T14" fmla="*/ 386 w 818"/>
                <a:gd name="T15" fmla="*/ 207 h 282"/>
                <a:gd name="T16" fmla="*/ 504 w 818"/>
                <a:gd name="T17" fmla="*/ 143 h 282"/>
                <a:gd name="T18" fmla="*/ 604 w 818"/>
                <a:gd name="T19" fmla="*/ 152 h 282"/>
                <a:gd name="T20" fmla="*/ 640 w 818"/>
                <a:gd name="T21" fmla="*/ 252 h 282"/>
                <a:gd name="T22" fmla="*/ 808 w 818"/>
                <a:gd name="T23" fmla="*/ 256 h 282"/>
                <a:gd name="T24" fmla="*/ 577 w 818"/>
                <a:gd name="T25" fmla="*/ 98 h 2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8" h="282">
                  <a:moveTo>
                    <a:pt x="577" y="98"/>
                  </a:moveTo>
                  <a:cubicBezTo>
                    <a:pt x="489" y="58"/>
                    <a:pt x="369" y="30"/>
                    <a:pt x="280" y="16"/>
                  </a:cubicBezTo>
                  <a:cubicBezTo>
                    <a:pt x="191" y="2"/>
                    <a:pt x="80" y="0"/>
                    <a:pt x="40" y="16"/>
                  </a:cubicBezTo>
                  <a:cubicBezTo>
                    <a:pt x="0" y="32"/>
                    <a:pt x="17" y="88"/>
                    <a:pt x="40" y="112"/>
                  </a:cubicBezTo>
                  <a:cubicBezTo>
                    <a:pt x="63" y="136"/>
                    <a:pt x="151" y="168"/>
                    <a:pt x="177" y="161"/>
                  </a:cubicBezTo>
                  <a:cubicBezTo>
                    <a:pt x="203" y="154"/>
                    <a:pt x="170" y="78"/>
                    <a:pt x="195" y="70"/>
                  </a:cubicBezTo>
                  <a:cubicBezTo>
                    <a:pt x="220" y="62"/>
                    <a:pt x="296" y="89"/>
                    <a:pt x="328" y="112"/>
                  </a:cubicBezTo>
                  <a:cubicBezTo>
                    <a:pt x="360" y="135"/>
                    <a:pt x="357" y="202"/>
                    <a:pt x="386" y="207"/>
                  </a:cubicBezTo>
                  <a:cubicBezTo>
                    <a:pt x="415" y="212"/>
                    <a:pt x="468" y="152"/>
                    <a:pt x="504" y="143"/>
                  </a:cubicBezTo>
                  <a:cubicBezTo>
                    <a:pt x="540" y="134"/>
                    <a:pt x="581" y="134"/>
                    <a:pt x="604" y="152"/>
                  </a:cubicBezTo>
                  <a:cubicBezTo>
                    <a:pt x="627" y="170"/>
                    <a:pt x="606" y="235"/>
                    <a:pt x="640" y="252"/>
                  </a:cubicBezTo>
                  <a:cubicBezTo>
                    <a:pt x="674" y="269"/>
                    <a:pt x="818" y="282"/>
                    <a:pt x="808" y="256"/>
                  </a:cubicBezTo>
                  <a:cubicBezTo>
                    <a:pt x="798" y="230"/>
                    <a:pt x="665" y="138"/>
                    <a:pt x="577" y="98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solidFill>
                <a:srgbClr val="7E00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76" name="Oval 76"/>
            <p:cNvSpPr>
              <a:spLocks noChangeArrowheads="1"/>
            </p:cNvSpPr>
            <p:nvPr/>
          </p:nvSpPr>
          <p:spPr bwMode="auto">
            <a:xfrm>
              <a:off x="2241" y="3499"/>
              <a:ext cx="96" cy="95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77" name="Oval 77"/>
            <p:cNvSpPr>
              <a:spLocks noChangeArrowheads="1"/>
            </p:cNvSpPr>
            <p:nvPr/>
          </p:nvSpPr>
          <p:spPr bwMode="auto">
            <a:xfrm>
              <a:off x="2530" y="3691"/>
              <a:ext cx="95" cy="4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78" name="Oval 78"/>
            <p:cNvSpPr>
              <a:spLocks noChangeArrowheads="1"/>
            </p:cNvSpPr>
            <p:nvPr/>
          </p:nvSpPr>
          <p:spPr bwMode="auto">
            <a:xfrm>
              <a:off x="2241" y="3691"/>
              <a:ext cx="96" cy="4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79" name="Oval 79"/>
            <p:cNvSpPr>
              <a:spLocks noChangeArrowheads="1"/>
            </p:cNvSpPr>
            <p:nvPr/>
          </p:nvSpPr>
          <p:spPr bwMode="auto">
            <a:xfrm>
              <a:off x="2001" y="3403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680" name="Oval 80"/>
            <p:cNvSpPr>
              <a:spLocks noChangeArrowheads="1"/>
            </p:cNvSpPr>
            <p:nvPr/>
          </p:nvSpPr>
          <p:spPr bwMode="auto">
            <a:xfrm>
              <a:off x="2433" y="3451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55377" name="AutoShape 81"/>
            <p:cNvSpPr>
              <a:spLocks noChangeArrowheads="1"/>
            </p:cNvSpPr>
            <p:nvPr/>
          </p:nvSpPr>
          <p:spPr bwMode="auto">
            <a:xfrm rot="-6861101">
              <a:off x="873" y="3187"/>
              <a:ext cx="480" cy="1296"/>
            </a:xfrm>
            <a:prstGeom prst="curvedRightArrow">
              <a:avLst>
                <a:gd name="adj1" fmla="val 18913"/>
                <a:gd name="adj2" fmla="val 72913"/>
                <a:gd name="adj3" fmla="val 33333"/>
              </a:avLst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67676"/>
              </a:prstShdw>
            </a:effectLst>
          </p:spPr>
          <p:txBody>
            <a:bodyPr vert="eaVert" wrap="none" anchor="ctr"/>
            <a:lstStyle/>
            <a:p>
              <a:endParaRPr lang="cs-CZ"/>
            </a:p>
          </p:txBody>
        </p:sp>
        <p:sp>
          <p:nvSpPr>
            <p:cNvPr id="25682" name="AutoShape 82"/>
            <p:cNvSpPr>
              <a:spLocks noChangeArrowheads="1"/>
            </p:cNvSpPr>
            <p:nvPr/>
          </p:nvSpPr>
          <p:spPr bwMode="auto">
            <a:xfrm rot="-1805029">
              <a:off x="279" y="3043"/>
              <a:ext cx="576" cy="1297"/>
            </a:xfrm>
            <a:prstGeom prst="curvedRightArrow">
              <a:avLst>
                <a:gd name="adj1" fmla="val 15760"/>
                <a:gd name="adj2" fmla="val 60760"/>
                <a:gd name="adj3" fmla="val 33333"/>
              </a:avLst>
            </a:prstGeom>
            <a:solidFill>
              <a:schemeClr val="folHlink"/>
            </a:solidFill>
            <a:ln>
              <a:noFill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55379" name="Text Box 83"/>
            <p:cNvSpPr txBox="1">
              <a:spLocks noChangeArrowheads="1"/>
            </p:cNvSpPr>
            <p:nvPr/>
          </p:nvSpPr>
          <p:spPr bwMode="auto">
            <a:xfrm flipV="1">
              <a:off x="561" y="2802"/>
              <a:ext cx="38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000" b="1">
                  <a:solidFill>
                    <a:srgbClr val="720016"/>
                  </a:solidFill>
                </a:rPr>
                <a:t>Y</a:t>
              </a:r>
              <a:endParaRPr lang="cs-CZ" sz="2400">
                <a:solidFill>
                  <a:srgbClr val="720016"/>
                </a:solidFill>
              </a:endParaRPr>
            </a:p>
          </p:txBody>
        </p:sp>
        <p:sp>
          <p:nvSpPr>
            <p:cNvPr id="55380" name="Text Box 84"/>
            <p:cNvSpPr txBox="1">
              <a:spLocks noChangeArrowheads="1"/>
            </p:cNvSpPr>
            <p:nvPr/>
          </p:nvSpPr>
          <p:spPr bwMode="auto">
            <a:xfrm rot="1390475" flipV="1">
              <a:off x="1033" y="2849"/>
              <a:ext cx="384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000" b="1">
                  <a:solidFill>
                    <a:srgbClr val="720016"/>
                  </a:solidFill>
                </a:rPr>
                <a:t>Y</a:t>
              </a:r>
              <a:endParaRPr lang="cs-CZ" sz="2400">
                <a:solidFill>
                  <a:srgbClr val="720016"/>
                </a:solidFill>
              </a:endParaRPr>
            </a:p>
          </p:txBody>
        </p:sp>
        <p:sp>
          <p:nvSpPr>
            <p:cNvPr id="25685" name="Oval 85"/>
            <p:cNvSpPr>
              <a:spLocks noChangeArrowheads="1"/>
            </p:cNvSpPr>
            <p:nvPr/>
          </p:nvSpPr>
          <p:spPr bwMode="auto">
            <a:xfrm flipV="1">
              <a:off x="1137" y="3307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55382" name="AutoShape 86"/>
            <p:cNvSpPr>
              <a:spLocks noChangeArrowheads="1"/>
            </p:cNvSpPr>
            <p:nvPr/>
          </p:nvSpPr>
          <p:spPr bwMode="auto">
            <a:xfrm>
              <a:off x="809" y="2975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CC66FF"/>
            </a:solidFill>
            <a:ln w="9525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83" name="AutoShape 87"/>
            <p:cNvSpPr>
              <a:spLocks noChangeArrowheads="1"/>
            </p:cNvSpPr>
            <p:nvPr/>
          </p:nvSpPr>
          <p:spPr bwMode="auto">
            <a:xfrm rot="1083817">
              <a:off x="1309" y="3067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CC66FF"/>
            </a:solidFill>
            <a:ln w="9525">
              <a:solidFill>
                <a:srgbClr val="CC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84" name="Oval 88"/>
            <p:cNvSpPr>
              <a:spLocks noChangeArrowheads="1"/>
            </p:cNvSpPr>
            <p:nvPr/>
          </p:nvSpPr>
          <p:spPr bwMode="auto">
            <a:xfrm>
              <a:off x="2049" y="3259"/>
              <a:ext cx="48" cy="96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rgbClr val="CC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85" name="Oval 89"/>
            <p:cNvSpPr>
              <a:spLocks noChangeArrowheads="1"/>
            </p:cNvSpPr>
            <p:nvPr/>
          </p:nvSpPr>
          <p:spPr bwMode="auto">
            <a:xfrm rot="539460">
              <a:off x="2769" y="3499"/>
              <a:ext cx="48" cy="96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rgbClr val="CC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86" name="AutoShape 90"/>
            <p:cNvSpPr>
              <a:spLocks noChangeArrowheads="1"/>
            </p:cNvSpPr>
            <p:nvPr/>
          </p:nvSpPr>
          <p:spPr bwMode="auto">
            <a:xfrm rot="5313353">
              <a:off x="2029" y="3183"/>
              <a:ext cx="96" cy="96"/>
            </a:xfrm>
            <a:prstGeom prst="moon">
              <a:avLst>
                <a:gd name="adj" fmla="val 50000"/>
              </a:avLst>
            </a:prstGeom>
            <a:solidFill>
              <a:srgbClr val="820019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cs-CZ"/>
            </a:p>
          </p:txBody>
        </p:sp>
        <p:sp>
          <p:nvSpPr>
            <p:cNvPr id="55387" name="AutoShape 91"/>
            <p:cNvSpPr>
              <a:spLocks noChangeArrowheads="1"/>
            </p:cNvSpPr>
            <p:nvPr/>
          </p:nvSpPr>
          <p:spPr bwMode="auto">
            <a:xfrm rot="6762085">
              <a:off x="2723" y="3427"/>
              <a:ext cx="96" cy="96"/>
            </a:xfrm>
            <a:prstGeom prst="moon">
              <a:avLst>
                <a:gd name="adj" fmla="val 50000"/>
              </a:avLst>
            </a:prstGeom>
            <a:solidFill>
              <a:srgbClr val="820019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cs-CZ"/>
            </a:p>
          </p:txBody>
        </p:sp>
        <p:sp>
          <p:nvSpPr>
            <p:cNvPr id="55388" name="Text Box 92"/>
            <p:cNvSpPr txBox="1">
              <a:spLocks noChangeArrowheads="1"/>
            </p:cNvSpPr>
            <p:nvPr/>
          </p:nvSpPr>
          <p:spPr bwMode="auto">
            <a:xfrm>
              <a:off x="2097" y="3856"/>
              <a:ext cx="148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400" b="1">
                  <a:solidFill>
                    <a:srgbClr val="720016"/>
                  </a:solidFill>
                  <a:latin typeface="Times New Roman" pitchFamily="18" charset="0"/>
                </a:rPr>
                <a:t>CÉVA</a:t>
              </a:r>
            </a:p>
          </p:txBody>
        </p:sp>
        <p:sp>
          <p:nvSpPr>
            <p:cNvPr id="55389" name="Text Box 93"/>
            <p:cNvSpPr txBox="1">
              <a:spLocks noChangeArrowheads="1"/>
            </p:cNvSpPr>
            <p:nvPr/>
          </p:nvSpPr>
          <p:spPr bwMode="auto">
            <a:xfrm>
              <a:off x="2937" y="3834"/>
              <a:ext cx="120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000" b="1" i="1">
                  <a:latin typeface="Times New Roman" pitchFamily="18" charset="0"/>
                </a:rPr>
                <a:t>adheze</a:t>
              </a:r>
            </a:p>
          </p:txBody>
        </p:sp>
        <p:sp>
          <p:nvSpPr>
            <p:cNvPr id="25694" name="AutoShape 94"/>
            <p:cNvSpPr>
              <a:spLocks noChangeArrowheads="1"/>
            </p:cNvSpPr>
            <p:nvPr/>
          </p:nvSpPr>
          <p:spPr bwMode="auto">
            <a:xfrm rot="-1430863">
              <a:off x="3057" y="3461"/>
              <a:ext cx="912" cy="288"/>
            </a:xfrm>
            <a:prstGeom prst="curvedUpArrow">
              <a:avLst>
                <a:gd name="adj1" fmla="val 24366"/>
                <a:gd name="adj2" fmla="val 87699"/>
                <a:gd name="adj3" fmla="val 33333"/>
              </a:avLst>
            </a:prstGeom>
            <a:solidFill>
              <a:schemeClr val="bg2"/>
            </a:solidFill>
            <a:ln>
              <a:noFill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55391" name="Text Box 95"/>
            <p:cNvSpPr txBox="1">
              <a:spLocks noChangeArrowheads="1"/>
            </p:cNvSpPr>
            <p:nvPr/>
          </p:nvSpPr>
          <p:spPr bwMode="auto">
            <a:xfrm>
              <a:off x="3753" y="3287"/>
              <a:ext cx="144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000" b="1" i="1">
                  <a:latin typeface="Times New Roman" pitchFamily="18" charset="0"/>
                </a:rPr>
                <a:t>diapedéza</a:t>
              </a:r>
            </a:p>
          </p:txBody>
        </p:sp>
        <p:sp>
          <p:nvSpPr>
            <p:cNvPr id="55392" name="Text Box 96"/>
            <p:cNvSpPr txBox="1">
              <a:spLocks noChangeArrowheads="1"/>
            </p:cNvSpPr>
            <p:nvPr/>
          </p:nvSpPr>
          <p:spPr bwMode="auto">
            <a:xfrm>
              <a:off x="1593" y="1320"/>
              <a:ext cx="81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b="1">
                  <a:solidFill>
                    <a:srgbClr val="BE3DFF"/>
                  </a:solidFill>
                  <a:latin typeface="Times New Roman" pitchFamily="18" charset="0"/>
                </a:rPr>
                <a:t>CSF</a:t>
              </a:r>
            </a:p>
          </p:txBody>
        </p:sp>
        <p:sp>
          <p:nvSpPr>
            <p:cNvPr id="55393" name="Text Box 97"/>
            <p:cNvSpPr txBox="1">
              <a:spLocks noChangeArrowheads="1"/>
            </p:cNvSpPr>
            <p:nvPr/>
          </p:nvSpPr>
          <p:spPr bwMode="auto">
            <a:xfrm>
              <a:off x="1160" y="1752"/>
              <a:ext cx="816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b="1">
                  <a:solidFill>
                    <a:srgbClr val="BE3DFF"/>
                  </a:solidFill>
                  <a:latin typeface="Times New Roman" pitchFamily="18" charset="0"/>
                </a:rPr>
                <a:t>IL-6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cs-CZ" b="1">
                  <a:solidFill>
                    <a:srgbClr val="BE3DFF"/>
                  </a:solidFill>
                  <a:latin typeface="Times New Roman" pitchFamily="18" charset="0"/>
                </a:rPr>
                <a:t>TNF</a:t>
              </a:r>
              <a:r>
                <a:rPr lang="cs-CZ" b="1">
                  <a:solidFill>
                    <a:srgbClr val="BE3DFF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cs-CZ" b="1">
                <a:solidFill>
                  <a:srgbClr val="BE3DFF"/>
                </a:solidFill>
                <a:latin typeface="Times New Roman" pitchFamily="18" charset="0"/>
              </a:endParaRPr>
            </a:p>
          </p:txBody>
        </p:sp>
        <p:sp>
          <p:nvSpPr>
            <p:cNvPr id="55394" name="Text Box 98"/>
            <p:cNvSpPr txBox="1">
              <a:spLocks noChangeArrowheads="1"/>
            </p:cNvSpPr>
            <p:nvPr/>
          </p:nvSpPr>
          <p:spPr bwMode="auto">
            <a:xfrm>
              <a:off x="1736" y="2241"/>
              <a:ext cx="81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b="1">
                  <a:solidFill>
                    <a:srgbClr val="BE3DFF"/>
                  </a:solidFill>
                  <a:latin typeface="Times New Roman" pitchFamily="18" charset="0"/>
                </a:rPr>
                <a:t>TNF</a:t>
              </a:r>
              <a:r>
                <a:rPr lang="cs-CZ" b="1">
                  <a:solidFill>
                    <a:srgbClr val="BE3DFF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cs-CZ" b="1">
                <a:solidFill>
                  <a:srgbClr val="BE3DFF"/>
                </a:solidFill>
                <a:latin typeface="Times New Roman" pitchFamily="18" charset="0"/>
              </a:endParaRPr>
            </a:p>
          </p:txBody>
        </p:sp>
        <p:sp>
          <p:nvSpPr>
            <p:cNvPr id="55395" name="Text Box 99"/>
            <p:cNvSpPr txBox="1">
              <a:spLocks noChangeArrowheads="1"/>
            </p:cNvSpPr>
            <p:nvPr/>
          </p:nvSpPr>
          <p:spPr bwMode="auto">
            <a:xfrm>
              <a:off x="2120" y="1368"/>
              <a:ext cx="81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b="1">
                  <a:solidFill>
                    <a:srgbClr val="8400C6"/>
                  </a:solidFill>
                  <a:latin typeface="Times New Roman" pitchFamily="18" charset="0"/>
                </a:rPr>
                <a:t>CD14</a:t>
              </a:r>
            </a:p>
          </p:txBody>
        </p:sp>
        <p:sp>
          <p:nvSpPr>
            <p:cNvPr id="55396" name="Freeform 100"/>
            <p:cNvSpPr>
              <a:spLocks/>
            </p:cNvSpPr>
            <p:nvPr/>
          </p:nvSpPr>
          <p:spPr bwMode="auto">
            <a:xfrm>
              <a:off x="1009" y="2387"/>
              <a:ext cx="2386" cy="701"/>
            </a:xfrm>
            <a:custGeom>
              <a:avLst/>
              <a:gdLst>
                <a:gd name="T0" fmla="*/ 0 w 2386"/>
                <a:gd name="T1" fmla="*/ 36 h 701"/>
                <a:gd name="T2" fmla="*/ 347 w 2386"/>
                <a:gd name="T3" fmla="*/ 5 h 701"/>
                <a:gd name="T4" fmla="*/ 555 w 2386"/>
                <a:gd name="T5" fmla="*/ 66 h 701"/>
                <a:gd name="T6" fmla="*/ 647 w 2386"/>
                <a:gd name="T7" fmla="*/ 205 h 701"/>
                <a:gd name="T8" fmla="*/ 850 w 2386"/>
                <a:gd name="T9" fmla="*/ 181 h 701"/>
                <a:gd name="T10" fmla="*/ 1140 w 2386"/>
                <a:gd name="T11" fmla="*/ 213 h 701"/>
                <a:gd name="T12" fmla="*/ 1240 w 2386"/>
                <a:gd name="T13" fmla="*/ 335 h 701"/>
                <a:gd name="T14" fmla="*/ 1390 w 2386"/>
                <a:gd name="T15" fmla="*/ 317 h 701"/>
                <a:gd name="T16" fmla="*/ 1582 w 2386"/>
                <a:gd name="T17" fmla="*/ 365 h 701"/>
                <a:gd name="T18" fmla="*/ 1913 w 2386"/>
                <a:gd name="T19" fmla="*/ 495 h 701"/>
                <a:gd name="T20" fmla="*/ 2218 w 2386"/>
                <a:gd name="T21" fmla="*/ 617 h 701"/>
                <a:gd name="T22" fmla="*/ 2386 w 2386"/>
                <a:gd name="T23" fmla="*/ 701 h 7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86" h="701">
                  <a:moveTo>
                    <a:pt x="0" y="36"/>
                  </a:moveTo>
                  <a:cubicBezTo>
                    <a:pt x="58" y="31"/>
                    <a:pt x="255" y="0"/>
                    <a:pt x="347" y="5"/>
                  </a:cubicBezTo>
                  <a:cubicBezTo>
                    <a:pt x="440" y="10"/>
                    <a:pt x="505" y="32"/>
                    <a:pt x="555" y="66"/>
                  </a:cubicBezTo>
                  <a:cubicBezTo>
                    <a:pt x="605" y="99"/>
                    <a:pt x="598" y="185"/>
                    <a:pt x="647" y="205"/>
                  </a:cubicBezTo>
                  <a:cubicBezTo>
                    <a:pt x="696" y="224"/>
                    <a:pt x="768" y="180"/>
                    <a:pt x="850" y="181"/>
                  </a:cubicBezTo>
                  <a:cubicBezTo>
                    <a:pt x="932" y="183"/>
                    <a:pt x="1075" y="187"/>
                    <a:pt x="1140" y="213"/>
                  </a:cubicBezTo>
                  <a:cubicBezTo>
                    <a:pt x="1205" y="239"/>
                    <a:pt x="1198" y="318"/>
                    <a:pt x="1240" y="335"/>
                  </a:cubicBezTo>
                  <a:cubicBezTo>
                    <a:pt x="1282" y="352"/>
                    <a:pt x="1333" y="312"/>
                    <a:pt x="1390" y="317"/>
                  </a:cubicBezTo>
                  <a:cubicBezTo>
                    <a:pt x="1447" y="322"/>
                    <a:pt x="1495" y="335"/>
                    <a:pt x="1582" y="365"/>
                  </a:cubicBezTo>
                  <a:cubicBezTo>
                    <a:pt x="1669" y="395"/>
                    <a:pt x="1807" y="453"/>
                    <a:pt x="1913" y="495"/>
                  </a:cubicBezTo>
                  <a:cubicBezTo>
                    <a:pt x="2019" y="537"/>
                    <a:pt x="2139" y="583"/>
                    <a:pt x="2218" y="617"/>
                  </a:cubicBezTo>
                  <a:cubicBezTo>
                    <a:pt x="2297" y="651"/>
                    <a:pt x="2351" y="684"/>
                    <a:pt x="2386" y="701"/>
                  </a:cubicBezTo>
                </a:path>
              </a:pathLst>
            </a:custGeom>
            <a:noFill/>
            <a:ln w="38100" cmpd="sng">
              <a:pattFill prst="pct60">
                <a:fgClr>
                  <a:srgbClr val="8A6600"/>
                </a:fgClr>
                <a:bgClr>
                  <a:srgbClr val="CC9900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97" name="Freeform 101"/>
            <p:cNvSpPr>
              <a:spLocks/>
            </p:cNvSpPr>
            <p:nvPr/>
          </p:nvSpPr>
          <p:spPr bwMode="auto">
            <a:xfrm>
              <a:off x="385" y="2300"/>
              <a:ext cx="2592" cy="767"/>
            </a:xfrm>
            <a:custGeom>
              <a:avLst/>
              <a:gdLst>
                <a:gd name="T0" fmla="*/ 0 w 2592"/>
                <a:gd name="T1" fmla="*/ 23 h 767"/>
                <a:gd name="T2" fmla="*/ 366 w 2592"/>
                <a:gd name="T3" fmla="*/ 5 h 767"/>
                <a:gd name="T4" fmla="*/ 588 w 2592"/>
                <a:gd name="T5" fmla="*/ 53 h 767"/>
                <a:gd name="T6" fmla="*/ 750 w 2592"/>
                <a:gd name="T7" fmla="*/ 176 h 767"/>
                <a:gd name="T8" fmla="*/ 954 w 2592"/>
                <a:gd name="T9" fmla="*/ 184 h 767"/>
                <a:gd name="T10" fmla="*/ 1236 w 2592"/>
                <a:gd name="T11" fmla="*/ 261 h 767"/>
                <a:gd name="T12" fmla="*/ 1448 w 2592"/>
                <a:gd name="T13" fmla="*/ 438 h 767"/>
                <a:gd name="T14" fmla="*/ 1698 w 2592"/>
                <a:gd name="T15" fmla="*/ 485 h 767"/>
                <a:gd name="T16" fmla="*/ 1992 w 2592"/>
                <a:gd name="T17" fmla="*/ 641 h 767"/>
                <a:gd name="T18" fmla="*/ 2249 w 2592"/>
                <a:gd name="T19" fmla="*/ 747 h 767"/>
                <a:gd name="T20" fmla="*/ 2592 w 2592"/>
                <a:gd name="T21" fmla="*/ 761 h 7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92" h="767">
                  <a:moveTo>
                    <a:pt x="0" y="23"/>
                  </a:moveTo>
                  <a:cubicBezTo>
                    <a:pt x="61" y="20"/>
                    <a:pt x="268" y="0"/>
                    <a:pt x="366" y="5"/>
                  </a:cubicBezTo>
                  <a:cubicBezTo>
                    <a:pt x="464" y="10"/>
                    <a:pt x="524" y="25"/>
                    <a:pt x="588" y="53"/>
                  </a:cubicBezTo>
                  <a:cubicBezTo>
                    <a:pt x="652" y="81"/>
                    <a:pt x="689" y="154"/>
                    <a:pt x="750" y="176"/>
                  </a:cubicBezTo>
                  <a:cubicBezTo>
                    <a:pt x="811" y="198"/>
                    <a:pt x="873" y="170"/>
                    <a:pt x="954" y="184"/>
                  </a:cubicBezTo>
                  <a:cubicBezTo>
                    <a:pt x="1035" y="198"/>
                    <a:pt x="1154" y="218"/>
                    <a:pt x="1236" y="261"/>
                  </a:cubicBezTo>
                  <a:cubicBezTo>
                    <a:pt x="1318" y="303"/>
                    <a:pt x="1371" y="401"/>
                    <a:pt x="1448" y="438"/>
                  </a:cubicBezTo>
                  <a:cubicBezTo>
                    <a:pt x="1525" y="475"/>
                    <a:pt x="1607" y="451"/>
                    <a:pt x="1698" y="485"/>
                  </a:cubicBezTo>
                  <a:cubicBezTo>
                    <a:pt x="1789" y="519"/>
                    <a:pt x="1900" y="597"/>
                    <a:pt x="1992" y="641"/>
                  </a:cubicBezTo>
                  <a:cubicBezTo>
                    <a:pt x="2084" y="685"/>
                    <a:pt x="2149" y="727"/>
                    <a:pt x="2249" y="747"/>
                  </a:cubicBezTo>
                  <a:cubicBezTo>
                    <a:pt x="2349" y="767"/>
                    <a:pt x="2521" y="758"/>
                    <a:pt x="2592" y="761"/>
                  </a:cubicBezTo>
                </a:path>
              </a:pathLst>
            </a:custGeom>
            <a:noFill/>
            <a:ln w="38100" cmpd="sng">
              <a:pattFill prst="pct60">
                <a:fgClr>
                  <a:srgbClr val="8A6600"/>
                </a:fgClr>
                <a:bgClr>
                  <a:srgbClr val="CC9900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98" name="Freeform 102"/>
            <p:cNvSpPr>
              <a:spLocks/>
            </p:cNvSpPr>
            <p:nvPr/>
          </p:nvSpPr>
          <p:spPr bwMode="auto">
            <a:xfrm>
              <a:off x="17" y="2169"/>
              <a:ext cx="2640" cy="756"/>
            </a:xfrm>
            <a:custGeom>
              <a:avLst/>
              <a:gdLst>
                <a:gd name="T0" fmla="*/ 0 w 2640"/>
                <a:gd name="T1" fmla="*/ 0 h 756"/>
                <a:gd name="T2" fmla="*/ 378 w 2640"/>
                <a:gd name="T3" fmla="*/ 66 h 756"/>
                <a:gd name="T4" fmla="*/ 564 w 2640"/>
                <a:gd name="T5" fmla="*/ 114 h 756"/>
                <a:gd name="T6" fmla="*/ 642 w 2640"/>
                <a:gd name="T7" fmla="*/ 84 h 756"/>
                <a:gd name="T8" fmla="*/ 708 w 2640"/>
                <a:gd name="T9" fmla="*/ 234 h 756"/>
                <a:gd name="T10" fmla="*/ 852 w 2640"/>
                <a:gd name="T11" fmla="*/ 330 h 756"/>
                <a:gd name="T12" fmla="*/ 966 w 2640"/>
                <a:gd name="T13" fmla="*/ 204 h 756"/>
                <a:gd name="T14" fmla="*/ 1386 w 2640"/>
                <a:gd name="T15" fmla="*/ 276 h 756"/>
                <a:gd name="T16" fmla="*/ 1344 w 2640"/>
                <a:gd name="T17" fmla="*/ 366 h 756"/>
                <a:gd name="T18" fmla="*/ 1596 w 2640"/>
                <a:gd name="T19" fmla="*/ 462 h 756"/>
                <a:gd name="T20" fmla="*/ 1824 w 2640"/>
                <a:gd name="T21" fmla="*/ 510 h 756"/>
                <a:gd name="T22" fmla="*/ 2100 w 2640"/>
                <a:gd name="T23" fmla="*/ 690 h 756"/>
                <a:gd name="T24" fmla="*/ 2400 w 2640"/>
                <a:gd name="T25" fmla="*/ 750 h 756"/>
                <a:gd name="T26" fmla="*/ 2640 w 2640"/>
                <a:gd name="T27" fmla="*/ 726 h 7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40" h="756">
                  <a:moveTo>
                    <a:pt x="0" y="0"/>
                  </a:moveTo>
                  <a:cubicBezTo>
                    <a:pt x="62" y="11"/>
                    <a:pt x="284" y="47"/>
                    <a:pt x="378" y="66"/>
                  </a:cubicBezTo>
                  <a:cubicBezTo>
                    <a:pt x="472" y="85"/>
                    <a:pt x="520" y="111"/>
                    <a:pt x="564" y="114"/>
                  </a:cubicBezTo>
                  <a:cubicBezTo>
                    <a:pt x="608" y="117"/>
                    <a:pt x="618" y="64"/>
                    <a:pt x="642" y="84"/>
                  </a:cubicBezTo>
                  <a:cubicBezTo>
                    <a:pt x="666" y="104"/>
                    <a:pt x="673" y="193"/>
                    <a:pt x="708" y="234"/>
                  </a:cubicBezTo>
                  <a:cubicBezTo>
                    <a:pt x="743" y="275"/>
                    <a:pt x="809" y="335"/>
                    <a:pt x="852" y="330"/>
                  </a:cubicBezTo>
                  <a:cubicBezTo>
                    <a:pt x="895" y="325"/>
                    <a:pt x="877" y="213"/>
                    <a:pt x="966" y="204"/>
                  </a:cubicBezTo>
                  <a:cubicBezTo>
                    <a:pt x="1055" y="195"/>
                    <a:pt x="1323" y="249"/>
                    <a:pt x="1386" y="276"/>
                  </a:cubicBezTo>
                  <a:cubicBezTo>
                    <a:pt x="1449" y="303"/>
                    <a:pt x="1309" y="335"/>
                    <a:pt x="1344" y="366"/>
                  </a:cubicBezTo>
                  <a:cubicBezTo>
                    <a:pt x="1379" y="397"/>
                    <a:pt x="1516" y="438"/>
                    <a:pt x="1596" y="462"/>
                  </a:cubicBezTo>
                  <a:cubicBezTo>
                    <a:pt x="1676" y="486"/>
                    <a:pt x="1740" y="472"/>
                    <a:pt x="1824" y="510"/>
                  </a:cubicBezTo>
                  <a:cubicBezTo>
                    <a:pt x="1908" y="548"/>
                    <a:pt x="2004" y="650"/>
                    <a:pt x="2100" y="690"/>
                  </a:cubicBezTo>
                  <a:cubicBezTo>
                    <a:pt x="2196" y="730"/>
                    <a:pt x="2310" y="744"/>
                    <a:pt x="2400" y="750"/>
                  </a:cubicBezTo>
                  <a:cubicBezTo>
                    <a:pt x="2490" y="756"/>
                    <a:pt x="2590" y="731"/>
                    <a:pt x="2640" y="726"/>
                  </a:cubicBezTo>
                </a:path>
              </a:pathLst>
            </a:custGeom>
            <a:noFill/>
            <a:ln w="38100" cmpd="sng">
              <a:pattFill prst="pct60">
                <a:fgClr>
                  <a:srgbClr val="8A6600"/>
                </a:fgClr>
                <a:bgClr>
                  <a:srgbClr val="CC9900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99" name="Freeform 103"/>
            <p:cNvSpPr>
              <a:spLocks/>
            </p:cNvSpPr>
            <p:nvPr/>
          </p:nvSpPr>
          <p:spPr bwMode="auto">
            <a:xfrm rot="1651251" flipV="1">
              <a:off x="357" y="2273"/>
              <a:ext cx="2424" cy="652"/>
            </a:xfrm>
            <a:custGeom>
              <a:avLst/>
              <a:gdLst>
                <a:gd name="T0" fmla="*/ 0 w 2424"/>
                <a:gd name="T1" fmla="*/ 22 h 652"/>
                <a:gd name="T2" fmla="*/ 348 w 2424"/>
                <a:gd name="T3" fmla="*/ 10 h 652"/>
                <a:gd name="T4" fmla="*/ 552 w 2424"/>
                <a:gd name="T5" fmla="*/ 82 h 652"/>
                <a:gd name="T6" fmla="*/ 636 w 2424"/>
                <a:gd name="T7" fmla="*/ 226 h 652"/>
                <a:gd name="T8" fmla="*/ 840 w 2424"/>
                <a:gd name="T9" fmla="*/ 214 h 652"/>
                <a:gd name="T10" fmla="*/ 1128 w 2424"/>
                <a:gd name="T11" fmla="*/ 262 h 652"/>
                <a:gd name="T12" fmla="*/ 1356 w 2424"/>
                <a:gd name="T13" fmla="*/ 418 h 652"/>
                <a:gd name="T14" fmla="*/ 1608 w 2424"/>
                <a:gd name="T15" fmla="*/ 406 h 652"/>
                <a:gd name="T16" fmla="*/ 1884 w 2424"/>
                <a:gd name="T17" fmla="*/ 586 h 652"/>
                <a:gd name="T18" fmla="*/ 2184 w 2424"/>
                <a:gd name="T19" fmla="*/ 646 h 652"/>
                <a:gd name="T20" fmla="*/ 2424 w 2424"/>
                <a:gd name="T21" fmla="*/ 622 h 6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24" h="652">
                  <a:moveTo>
                    <a:pt x="0" y="22"/>
                  </a:moveTo>
                  <a:cubicBezTo>
                    <a:pt x="58" y="20"/>
                    <a:pt x="256" y="0"/>
                    <a:pt x="348" y="10"/>
                  </a:cubicBezTo>
                  <a:cubicBezTo>
                    <a:pt x="440" y="20"/>
                    <a:pt x="504" y="46"/>
                    <a:pt x="552" y="82"/>
                  </a:cubicBezTo>
                  <a:cubicBezTo>
                    <a:pt x="600" y="118"/>
                    <a:pt x="588" y="204"/>
                    <a:pt x="636" y="226"/>
                  </a:cubicBezTo>
                  <a:cubicBezTo>
                    <a:pt x="684" y="248"/>
                    <a:pt x="758" y="208"/>
                    <a:pt x="840" y="214"/>
                  </a:cubicBezTo>
                  <a:cubicBezTo>
                    <a:pt x="922" y="220"/>
                    <a:pt x="1042" y="228"/>
                    <a:pt x="1128" y="262"/>
                  </a:cubicBezTo>
                  <a:cubicBezTo>
                    <a:pt x="1214" y="296"/>
                    <a:pt x="1276" y="394"/>
                    <a:pt x="1356" y="418"/>
                  </a:cubicBezTo>
                  <a:cubicBezTo>
                    <a:pt x="1436" y="442"/>
                    <a:pt x="1520" y="378"/>
                    <a:pt x="1608" y="406"/>
                  </a:cubicBezTo>
                  <a:cubicBezTo>
                    <a:pt x="1696" y="434"/>
                    <a:pt x="1788" y="546"/>
                    <a:pt x="1884" y="586"/>
                  </a:cubicBezTo>
                  <a:cubicBezTo>
                    <a:pt x="1980" y="626"/>
                    <a:pt x="2094" y="640"/>
                    <a:pt x="2184" y="646"/>
                  </a:cubicBezTo>
                  <a:cubicBezTo>
                    <a:pt x="2274" y="652"/>
                    <a:pt x="2374" y="627"/>
                    <a:pt x="2424" y="622"/>
                  </a:cubicBezTo>
                </a:path>
              </a:pathLst>
            </a:custGeom>
            <a:noFill/>
            <a:ln w="38100" cmpd="sng">
              <a:pattFill prst="pct60">
                <a:fgClr>
                  <a:srgbClr val="8A6600"/>
                </a:fgClr>
                <a:bgClr>
                  <a:srgbClr val="CC9900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00" name="Line 104"/>
            <p:cNvSpPr>
              <a:spLocks noChangeShapeType="1"/>
            </p:cNvSpPr>
            <p:nvPr/>
          </p:nvSpPr>
          <p:spPr bwMode="auto">
            <a:xfrm flipH="1">
              <a:off x="1640" y="2136"/>
              <a:ext cx="192" cy="336"/>
            </a:xfrm>
            <a:prstGeom prst="line">
              <a:avLst/>
            </a:prstGeom>
            <a:noFill/>
            <a:ln w="57150">
              <a:solidFill>
                <a:srgbClr val="CC66FF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01" name="Line 105"/>
            <p:cNvSpPr>
              <a:spLocks noChangeShapeType="1"/>
            </p:cNvSpPr>
            <p:nvPr/>
          </p:nvSpPr>
          <p:spPr bwMode="auto">
            <a:xfrm flipH="1" flipV="1">
              <a:off x="1208" y="1608"/>
              <a:ext cx="432" cy="192"/>
            </a:xfrm>
            <a:prstGeom prst="line">
              <a:avLst/>
            </a:prstGeom>
            <a:noFill/>
            <a:ln w="57150">
              <a:solidFill>
                <a:srgbClr val="CC66FF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02" name="Line 106"/>
            <p:cNvSpPr>
              <a:spLocks noChangeShapeType="1"/>
            </p:cNvSpPr>
            <p:nvPr/>
          </p:nvSpPr>
          <p:spPr bwMode="auto">
            <a:xfrm flipH="1" flipV="1">
              <a:off x="1304" y="1176"/>
              <a:ext cx="528" cy="480"/>
            </a:xfrm>
            <a:prstGeom prst="line">
              <a:avLst/>
            </a:prstGeom>
            <a:noFill/>
            <a:ln w="57150">
              <a:solidFill>
                <a:srgbClr val="CC66FF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03" name="Line 107"/>
            <p:cNvSpPr>
              <a:spLocks noChangeShapeType="1"/>
            </p:cNvSpPr>
            <p:nvPr/>
          </p:nvSpPr>
          <p:spPr bwMode="auto">
            <a:xfrm flipV="1">
              <a:off x="2072" y="1176"/>
              <a:ext cx="0" cy="384"/>
            </a:xfrm>
            <a:prstGeom prst="line">
              <a:avLst/>
            </a:prstGeom>
            <a:noFill/>
            <a:ln w="57150">
              <a:solidFill>
                <a:srgbClr val="CC66FF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04" name="Line 108"/>
            <p:cNvSpPr>
              <a:spLocks noChangeShapeType="1"/>
            </p:cNvSpPr>
            <p:nvPr/>
          </p:nvSpPr>
          <p:spPr bwMode="auto">
            <a:xfrm flipV="1">
              <a:off x="2408" y="1608"/>
              <a:ext cx="432" cy="192"/>
            </a:xfrm>
            <a:prstGeom prst="line">
              <a:avLst/>
            </a:prstGeom>
            <a:noFill/>
            <a:ln w="57150">
              <a:solidFill>
                <a:srgbClr val="CC66FF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05" name="Text Box 109"/>
            <p:cNvSpPr txBox="1">
              <a:spLocks noChangeArrowheads="1"/>
            </p:cNvSpPr>
            <p:nvPr/>
          </p:nvSpPr>
          <p:spPr bwMode="auto">
            <a:xfrm>
              <a:off x="981" y="2754"/>
              <a:ext cx="1344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Font typeface="Symbol" pitchFamily="18" charset="2"/>
                <a:buChar char="­"/>
              </a:pPr>
              <a:r>
                <a:rPr lang="cs-CZ" sz="1400" b="1">
                  <a:latin typeface="Times New Roman" pitchFamily="18" charset="0"/>
                  <a:sym typeface="Symbol" pitchFamily="18" charset="2"/>
                </a:rPr>
                <a:t>adhezních </a:t>
              </a:r>
            </a:p>
            <a:p>
              <a:pPr algn="ctr" eaLnBrk="0" hangingPunct="0">
                <a:buFont typeface="Symbol" pitchFamily="18" charset="2"/>
                <a:buNone/>
              </a:pPr>
              <a:r>
                <a:rPr lang="cs-CZ" sz="1400" b="1">
                  <a:latin typeface="Times New Roman" pitchFamily="18" charset="0"/>
                  <a:sym typeface="Symbol" pitchFamily="18" charset="2"/>
                </a:rPr>
                <a:t>molekul</a:t>
              </a:r>
            </a:p>
          </p:txBody>
        </p:sp>
        <p:sp>
          <p:nvSpPr>
            <p:cNvPr id="55406" name="Line 110"/>
            <p:cNvSpPr>
              <a:spLocks noChangeShapeType="1"/>
            </p:cNvSpPr>
            <p:nvPr/>
          </p:nvSpPr>
          <p:spPr bwMode="auto">
            <a:xfrm rot="3138344">
              <a:off x="3306" y="983"/>
              <a:ext cx="144" cy="480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07" name="Oval 111"/>
            <p:cNvSpPr>
              <a:spLocks noChangeArrowheads="1"/>
            </p:cNvSpPr>
            <p:nvPr/>
          </p:nvSpPr>
          <p:spPr bwMode="auto">
            <a:xfrm>
              <a:off x="4694" y="3936"/>
              <a:ext cx="831" cy="384"/>
            </a:xfrm>
            <a:prstGeom prst="ellipse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cs-CZ" sz="2000" b="1">
                  <a:latin typeface="Times New Roman" pitchFamily="18" charset="0"/>
                </a:rPr>
                <a:t>tvorba</a:t>
              </a:r>
            </a:p>
            <a:p>
              <a:pPr algn="ctr" eaLnBrk="0" hangingPunct="0"/>
              <a:r>
                <a:rPr lang="cs-CZ" sz="2000" b="1">
                  <a:latin typeface="Times New Roman" pitchFamily="18" charset="0"/>
                </a:rPr>
                <a:t>ROI</a:t>
              </a:r>
            </a:p>
          </p:txBody>
        </p:sp>
        <p:sp>
          <p:nvSpPr>
            <p:cNvPr id="55408" name="Line 112"/>
            <p:cNvSpPr>
              <a:spLocks noChangeShapeType="1"/>
            </p:cNvSpPr>
            <p:nvPr/>
          </p:nvSpPr>
          <p:spPr bwMode="auto">
            <a:xfrm flipV="1">
              <a:off x="4266" y="2471"/>
              <a:ext cx="960" cy="384"/>
            </a:xfrm>
            <a:prstGeom prst="line">
              <a:avLst/>
            </a:prstGeom>
            <a:noFill/>
            <a:ln w="57150">
              <a:solidFill>
                <a:srgbClr val="BE3DFF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09" name="Text Box 113"/>
            <p:cNvSpPr txBox="1">
              <a:spLocks noChangeArrowheads="1"/>
            </p:cNvSpPr>
            <p:nvPr/>
          </p:nvSpPr>
          <p:spPr bwMode="auto">
            <a:xfrm>
              <a:off x="4377" y="2658"/>
              <a:ext cx="960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matrixové</a:t>
              </a:r>
            </a:p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metaloproteinázy</a:t>
              </a:r>
            </a:p>
          </p:txBody>
        </p:sp>
        <p:sp>
          <p:nvSpPr>
            <p:cNvPr id="55410" name="Text Box 114"/>
            <p:cNvSpPr txBox="1">
              <a:spLocks noChangeArrowheads="1"/>
            </p:cNvSpPr>
            <p:nvPr/>
          </p:nvSpPr>
          <p:spPr bwMode="auto">
            <a:xfrm>
              <a:off x="4329" y="1783"/>
              <a:ext cx="1296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ROZKLAD</a:t>
              </a:r>
            </a:p>
            <a:p>
              <a:pPr algn="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MEZIBUNĚČNÉ</a:t>
              </a:r>
            </a:p>
            <a:p>
              <a:pPr algn="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HMOTY</a:t>
              </a:r>
            </a:p>
          </p:txBody>
        </p:sp>
        <p:sp>
          <p:nvSpPr>
            <p:cNvPr id="55411" name="Freeform 115"/>
            <p:cNvSpPr>
              <a:spLocks/>
            </p:cNvSpPr>
            <p:nvPr/>
          </p:nvSpPr>
          <p:spPr bwMode="auto">
            <a:xfrm>
              <a:off x="3513" y="999"/>
              <a:ext cx="1420" cy="352"/>
            </a:xfrm>
            <a:custGeom>
              <a:avLst/>
              <a:gdLst>
                <a:gd name="T0" fmla="*/ 998 w 1420"/>
                <a:gd name="T1" fmla="*/ 72 h 352"/>
                <a:gd name="T2" fmla="*/ 758 w 1420"/>
                <a:gd name="T3" fmla="*/ 60 h 352"/>
                <a:gd name="T4" fmla="*/ 578 w 1420"/>
                <a:gd name="T5" fmla="*/ 96 h 352"/>
                <a:gd name="T6" fmla="*/ 146 w 1420"/>
                <a:gd name="T7" fmla="*/ 216 h 352"/>
                <a:gd name="T8" fmla="*/ 74 w 1420"/>
                <a:gd name="T9" fmla="*/ 324 h 352"/>
                <a:gd name="T10" fmla="*/ 590 w 1420"/>
                <a:gd name="T11" fmla="*/ 312 h 352"/>
                <a:gd name="T12" fmla="*/ 842 w 1420"/>
                <a:gd name="T13" fmla="*/ 348 h 352"/>
                <a:gd name="T14" fmla="*/ 1154 w 1420"/>
                <a:gd name="T15" fmla="*/ 288 h 352"/>
                <a:gd name="T16" fmla="*/ 1394 w 1420"/>
                <a:gd name="T17" fmla="*/ 36 h 352"/>
                <a:gd name="T18" fmla="*/ 998 w 1420"/>
                <a:gd name="T19" fmla="*/ 72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0" h="352">
                  <a:moveTo>
                    <a:pt x="998" y="72"/>
                  </a:moveTo>
                  <a:cubicBezTo>
                    <a:pt x="892" y="76"/>
                    <a:pt x="828" y="56"/>
                    <a:pt x="758" y="60"/>
                  </a:cubicBezTo>
                  <a:cubicBezTo>
                    <a:pt x="688" y="64"/>
                    <a:pt x="680" y="70"/>
                    <a:pt x="578" y="96"/>
                  </a:cubicBezTo>
                  <a:cubicBezTo>
                    <a:pt x="476" y="122"/>
                    <a:pt x="230" y="178"/>
                    <a:pt x="146" y="216"/>
                  </a:cubicBezTo>
                  <a:cubicBezTo>
                    <a:pt x="62" y="254"/>
                    <a:pt x="0" y="308"/>
                    <a:pt x="74" y="324"/>
                  </a:cubicBezTo>
                  <a:cubicBezTo>
                    <a:pt x="148" y="340"/>
                    <a:pt x="462" y="308"/>
                    <a:pt x="590" y="312"/>
                  </a:cubicBezTo>
                  <a:cubicBezTo>
                    <a:pt x="718" y="316"/>
                    <a:pt x="748" y="352"/>
                    <a:pt x="842" y="348"/>
                  </a:cubicBezTo>
                  <a:cubicBezTo>
                    <a:pt x="936" y="344"/>
                    <a:pt x="1062" y="340"/>
                    <a:pt x="1154" y="288"/>
                  </a:cubicBezTo>
                  <a:cubicBezTo>
                    <a:pt x="1246" y="236"/>
                    <a:pt x="1420" y="72"/>
                    <a:pt x="1394" y="36"/>
                  </a:cubicBezTo>
                  <a:cubicBezTo>
                    <a:pt x="1368" y="0"/>
                    <a:pt x="1106" y="66"/>
                    <a:pt x="998" y="72"/>
                  </a:cubicBezTo>
                  <a:close/>
                </a:path>
              </a:pathLst>
            </a:custGeom>
            <a:gradFill rotWithShape="0">
              <a:gsLst>
                <a:gs pos="0">
                  <a:srgbClr val="F3ECD8"/>
                </a:gs>
                <a:gs pos="100000">
                  <a:srgbClr val="B082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6A4E00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12" name="Freeform 116"/>
            <p:cNvSpPr>
              <a:spLocks/>
            </p:cNvSpPr>
            <p:nvPr/>
          </p:nvSpPr>
          <p:spPr bwMode="auto">
            <a:xfrm>
              <a:off x="4281" y="1111"/>
              <a:ext cx="484" cy="170"/>
            </a:xfrm>
            <a:custGeom>
              <a:avLst/>
              <a:gdLst>
                <a:gd name="T0" fmla="*/ 340 w 484"/>
                <a:gd name="T1" fmla="*/ 12 h 170"/>
                <a:gd name="T2" fmla="*/ 172 w 484"/>
                <a:gd name="T3" fmla="*/ 36 h 170"/>
                <a:gd name="T4" fmla="*/ 4 w 484"/>
                <a:gd name="T5" fmla="*/ 120 h 170"/>
                <a:gd name="T6" fmla="*/ 196 w 484"/>
                <a:gd name="T7" fmla="*/ 156 h 170"/>
                <a:gd name="T8" fmla="*/ 460 w 484"/>
                <a:gd name="T9" fmla="*/ 36 h 170"/>
                <a:gd name="T10" fmla="*/ 340 w 484"/>
                <a:gd name="T11" fmla="*/ 12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4" h="170">
                  <a:moveTo>
                    <a:pt x="340" y="12"/>
                  </a:moveTo>
                  <a:cubicBezTo>
                    <a:pt x="304" y="0"/>
                    <a:pt x="228" y="18"/>
                    <a:pt x="172" y="36"/>
                  </a:cubicBezTo>
                  <a:cubicBezTo>
                    <a:pt x="116" y="54"/>
                    <a:pt x="0" y="100"/>
                    <a:pt x="4" y="120"/>
                  </a:cubicBezTo>
                  <a:cubicBezTo>
                    <a:pt x="8" y="140"/>
                    <a:pt x="120" y="170"/>
                    <a:pt x="196" y="156"/>
                  </a:cubicBezTo>
                  <a:cubicBezTo>
                    <a:pt x="272" y="142"/>
                    <a:pt x="436" y="60"/>
                    <a:pt x="460" y="36"/>
                  </a:cubicBezTo>
                  <a:cubicBezTo>
                    <a:pt x="484" y="12"/>
                    <a:pt x="365" y="17"/>
                    <a:pt x="340" y="12"/>
                  </a:cubicBezTo>
                  <a:close/>
                </a:path>
              </a:pathLst>
            </a:custGeom>
            <a:solidFill>
              <a:srgbClr val="8A6600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13" name="Line 117"/>
            <p:cNvSpPr>
              <a:spLocks noChangeShapeType="1"/>
            </p:cNvSpPr>
            <p:nvPr/>
          </p:nvSpPr>
          <p:spPr bwMode="auto">
            <a:xfrm flipH="1">
              <a:off x="3402" y="1255"/>
              <a:ext cx="207" cy="208"/>
            </a:xfrm>
            <a:prstGeom prst="line">
              <a:avLst/>
            </a:prstGeom>
            <a:noFill/>
            <a:ln w="57150">
              <a:solidFill>
                <a:srgbClr val="B082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718" name="Oval 118"/>
            <p:cNvSpPr>
              <a:spLocks noChangeArrowheads="1"/>
            </p:cNvSpPr>
            <p:nvPr/>
          </p:nvSpPr>
          <p:spPr bwMode="auto">
            <a:xfrm>
              <a:off x="5097" y="1063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719" name="Oval 119"/>
            <p:cNvSpPr>
              <a:spLocks noChangeArrowheads="1"/>
            </p:cNvSpPr>
            <p:nvPr/>
          </p:nvSpPr>
          <p:spPr bwMode="auto">
            <a:xfrm>
              <a:off x="5193" y="1159"/>
              <a:ext cx="96" cy="9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720" name="Oval 120"/>
            <p:cNvSpPr>
              <a:spLocks noChangeArrowheads="1"/>
            </p:cNvSpPr>
            <p:nvPr/>
          </p:nvSpPr>
          <p:spPr bwMode="auto">
            <a:xfrm>
              <a:off x="5289" y="1063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721" name="Oval 121"/>
            <p:cNvSpPr>
              <a:spLocks noChangeArrowheads="1"/>
            </p:cNvSpPr>
            <p:nvPr/>
          </p:nvSpPr>
          <p:spPr bwMode="auto">
            <a:xfrm>
              <a:off x="5385" y="1111"/>
              <a:ext cx="96" cy="9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722" name="Oval 122"/>
            <p:cNvSpPr>
              <a:spLocks noChangeArrowheads="1"/>
            </p:cNvSpPr>
            <p:nvPr/>
          </p:nvSpPr>
          <p:spPr bwMode="auto">
            <a:xfrm>
              <a:off x="5481" y="1015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55419" name="Line 123"/>
            <p:cNvSpPr>
              <a:spLocks noChangeShapeType="1"/>
            </p:cNvSpPr>
            <p:nvPr/>
          </p:nvSpPr>
          <p:spPr bwMode="auto">
            <a:xfrm rot="1090078" flipH="1">
              <a:off x="5046" y="1235"/>
              <a:ext cx="275" cy="339"/>
            </a:xfrm>
            <a:prstGeom prst="line">
              <a:avLst/>
            </a:prstGeom>
            <a:noFill/>
            <a:ln w="38100">
              <a:solidFill>
                <a:srgbClr val="004644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20" name="Text Box 124"/>
            <p:cNvSpPr txBox="1">
              <a:spLocks noChangeArrowheads="1"/>
            </p:cNvSpPr>
            <p:nvPr/>
          </p:nvSpPr>
          <p:spPr bwMode="auto">
            <a:xfrm>
              <a:off x="179" y="1969"/>
              <a:ext cx="1008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000" b="1" i="1">
                  <a:latin typeface="Times New Roman" pitchFamily="18" charset="0"/>
                </a:rPr>
                <a:t>endotel</a:t>
              </a:r>
            </a:p>
          </p:txBody>
        </p:sp>
        <p:sp>
          <p:nvSpPr>
            <p:cNvPr id="55421" name="Text Box 125"/>
            <p:cNvSpPr txBox="1">
              <a:spLocks noChangeArrowheads="1"/>
            </p:cNvSpPr>
            <p:nvPr/>
          </p:nvSpPr>
          <p:spPr bwMode="auto">
            <a:xfrm>
              <a:off x="2200" y="2472"/>
              <a:ext cx="129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bazální   membrána</a:t>
              </a:r>
            </a:p>
          </p:txBody>
        </p:sp>
        <p:sp>
          <p:nvSpPr>
            <p:cNvPr id="55422" name="Text Box 126"/>
            <p:cNvSpPr txBox="1">
              <a:spLocks noChangeArrowheads="1"/>
            </p:cNvSpPr>
            <p:nvPr/>
          </p:nvSpPr>
          <p:spPr bwMode="auto">
            <a:xfrm>
              <a:off x="697" y="3067"/>
              <a:ext cx="720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400" b="1">
                  <a:latin typeface="Times New Roman" pitchFamily="18" charset="0"/>
                </a:rPr>
                <a:t>PMNL</a:t>
              </a:r>
            </a:p>
          </p:txBody>
        </p:sp>
        <p:sp>
          <p:nvSpPr>
            <p:cNvPr id="55423" name="Text Box 127"/>
            <p:cNvSpPr txBox="1">
              <a:spLocks noChangeArrowheads="1"/>
            </p:cNvSpPr>
            <p:nvPr/>
          </p:nvSpPr>
          <p:spPr bwMode="auto">
            <a:xfrm>
              <a:off x="2097" y="3451"/>
              <a:ext cx="720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400" b="1">
                  <a:latin typeface="Times New Roman" pitchFamily="18" charset="0"/>
                </a:rPr>
                <a:t>PMNL</a:t>
              </a:r>
            </a:p>
          </p:txBody>
        </p:sp>
        <p:sp>
          <p:nvSpPr>
            <p:cNvPr id="55424" name="Text Box 128"/>
            <p:cNvSpPr txBox="1">
              <a:spLocks noChangeArrowheads="1"/>
            </p:cNvSpPr>
            <p:nvPr/>
          </p:nvSpPr>
          <p:spPr bwMode="auto">
            <a:xfrm>
              <a:off x="4761" y="1159"/>
              <a:ext cx="52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200" b="1">
                  <a:solidFill>
                    <a:srgbClr val="004644"/>
                  </a:solidFill>
                  <a:latin typeface="Times New Roman" pitchFamily="18" charset="0"/>
                </a:rPr>
                <a:t>mikroby</a:t>
              </a:r>
            </a:p>
          </p:txBody>
        </p:sp>
        <p:sp>
          <p:nvSpPr>
            <p:cNvPr id="55425" name="Line 129"/>
            <p:cNvSpPr>
              <a:spLocks noChangeShapeType="1"/>
            </p:cNvSpPr>
            <p:nvPr/>
          </p:nvSpPr>
          <p:spPr bwMode="auto">
            <a:xfrm>
              <a:off x="5130" y="3719"/>
              <a:ext cx="48" cy="288"/>
            </a:xfrm>
            <a:prstGeom prst="line">
              <a:avLst/>
            </a:prstGeom>
            <a:noFill/>
            <a:ln w="38100">
              <a:solidFill>
                <a:srgbClr val="BE3D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5426" name="Text Box 130"/>
            <p:cNvSpPr txBox="1">
              <a:spLocks noChangeArrowheads="1"/>
            </p:cNvSpPr>
            <p:nvPr/>
          </p:nvSpPr>
          <p:spPr bwMode="auto">
            <a:xfrm>
              <a:off x="3657" y="1159"/>
              <a:ext cx="91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200" b="1" i="1">
                  <a:latin typeface="Times New Roman" pitchFamily="18" charset="0"/>
                </a:rPr>
                <a:t>fibroblast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68" name="Group 148"/>
          <p:cNvGrpSpPr>
            <a:grpSpLocks/>
          </p:cNvGrpSpPr>
          <p:nvPr/>
        </p:nvGrpSpPr>
        <p:grpSpPr bwMode="auto">
          <a:xfrm>
            <a:off x="611188" y="496888"/>
            <a:ext cx="8532812" cy="6245225"/>
            <a:chOff x="385" y="313"/>
            <a:chExt cx="5375" cy="3934"/>
          </a:xfrm>
        </p:grpSpPr>
        <p:sp>
          <p:nvSpPr>
            <p:cNvPr id="56323" name="AutoShape 3"/>
            <p:cNvSpPr>
              <a:spLocks noChangeArrowheads="1"/>
            </p:cNvSpPr>
            <p:nvPr/>
          </p:nvSpPr>
          <p:spPr bwMode="auto">
            <a:xfrm rot="-628445">
              <a:off x="499" y="1605"/>
              <a:ext cx="632" cy="1782"/>
            </a:xfrm>
            <a:prstGeom prst="curvedRightArrow">
              <a:avLst>
                <a:gd name="adj1" fmla="val 4908"/>
                <a:gd name="adj2" fmla="val 61301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1061" y="2037"/>
              <a:ext cx="842" cy="192"/>
            </a:xfrm>
            <a:prstGeom prst="rect">
              <a:avLst/>
            </a:prstGeom>
            <a:solidFill>
              <a:srgbClr val="D69A52">
                <a:alpha val="50195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     TH1 v. TH2</a:t>
              </a:r>
            </a:p>
          </p:txBody>
        </p:sp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2662" y="1917"/>
              <a:ext cx="716" cy="299"/>
            </a:xfrm>
            <a:prstGeom prst="rect">
              <a:avLst/>
            </a:prstGeom>
            <a:solidFill>
              <a:srgbClr val="D69A52">
                <a:alpha val="50195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  </a:t>
              </a:r>
              <a:r>
                <a:rPr lang="cs-CZ" sz="1200" b="1">
                  <a:latin typeface="Times New Roman" pitchFamily="18" charset="0"/>
                </a:rPr>
                <a:t>KLONÁLNÍ</a:t>
              </a:r>
            </a:p>
            <a:p>
              <a:pPr algn="ct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EXPANZE</a:t>
              </a:r>
            </a:p>
          </p:txBody>
        </p:sp>
        <p:sp>
          <p:nvSpPr>
            <p:cNvPr id="56326" name="Freeform 6"/>
            <p:cNvSpPr>
              <a:spLocks/>
            </p:cNvSpPr>
            <p:nvPr/>
          </p:nvSpPr>
          <p:spPr bwMode="auto">
            <a:xfrm>
              <a:off x="2664" y="1602"/>
              <a:ext cx="237" cy="147"/>
            </a:xfrm>
            <a:custGeom>
              <a:avLst/>
              <a:gdLst>
                <a:gd name="T0" fmla="*/ 0 w 270"/>
                <a:gd name="T1" fmla="*/ 132 h 157"/>
                <a:gd name="T2" fmla="*/ 147 w 270"/>
                <a:gd name="T3" fmla="*/ 135 h 157"/>
                <a:gd name="T4" fmla="*/ 270 w 270"/>
                <a:gd name="T5" fmla="*/ 0 h 1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57">
                  <a:moveTo>
                    <a:pt x="0" y="132"/>
                  </a:moveTo>
                  <a:cubicBezTo>
                    <a:pt x="24" y="132"/>
                    <a:pt x="102" y="157"/>
                    <a:pt x="147" y="135"/>
                  </a:cubicBezTo>
                  <a:cubicBezTo>
                    <a:pt x="192" y="113"/>
                    <a:pt x="245" y="28"/>
                    <a:pt x="270" y="0"/>
                  </a:cubicBezTo>
                </a:path>
              </a:pathLst>
            </a:custGeom>
            <a:noFill/>
            <a:ln w="38100" cmpd="sng">
              <a:solidFill>
                <a:srgbClr val="8400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auto">
            <a:xfrm>
              <a:off x="2409" y="1658"/>
              <a:ext cx="179" cy="95"/>
            </a:xfrm>
            <a:custGeom>
              <a:avLst/>
              <a:gdLst>
                <a:gd name="T0" fmla="*/ 0 w 204"/>
                <a:gd name="T1" fmla="*/ 0 h 102"/>
                <a:gd name="T2" fmla="*/ 87 w 204"/>
                <a:gd name="T3" fmla="*/ 90 h 102"/>
                <a:gd name="T4" fmla="*/ 204 w 204"/>
                <a:gd name="T5" fmla="*/ 75 h 1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02">
                  <a:moveTo>
                    <a:pt x="0" y="0"/>
                  </a:moveTo>
                  <a:cubicBezTo>
                    <a:pt x="14" y="15"/>
                    <a:pt x="53" y="78"/>
                    <a:pt x="87" y="90"/>
                  </a:cubicBezTo>
                  <a:cubicBezTo>
                    <a:pt x="121" y="102"/>
                    <a:pt x="180" y="78"/>
                    <a:pt x="204" y="75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28" name="Freeform 8"/>
            <p:cNvSpPr>
              <a:spLocks/>
            </p:cNvSpPr>
            <p:nvPr/>
          </p:nvSpPr>
          <p:spPr bwMode="auto">
            <a:xfrm>
              <a:off x="1777" y="1658"/>
              <a:ext cx="211" cy="104"/>
            </a:xfrm>
            <a:custGeom>
              <a:avLst/>
              <a:gdLst>
                <a:gd name="T0" fmla="*/ 0 w 240"/>
                <a:gd name="T1" fmla="*/ 96 h 112"/>
                <a:gd name="T2" fmla="*/ 144 w 240"/>
                <a:gd name="T3" fmla="*/ 96 h 112"/>
                <a:gd name="T4" fmla="*/ 240 w 240"/>
                <a:gd name="T5" fmla="*/ 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112">
                  <a:moveTo>
                    <a:pt x="0" y="96"/>
                  </a:moveTo>
                  <a:cubicBezTo>
                    <a:pt x="52" y="104"/>
                    <a:pt x="104" y="112"/>
                    <a:pt x="144" y="96"/>
                  </a:cubicBezTo>
                  <a:cubicBezTo>
                    <a:pt x="184" y="80"/>
                    <a:pt x="224" y="16"/>
                    <a:pt x="240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29" name="AutoShape 9"/>
            <p:cNvSpPr>
              <a:spLocks noChangeArrowheads="1"/>
            </p:cNvSpPr>
            <p:nvPr/>
          </p:nvSpPr>
          <p:spPr bwMode="auto">
            <a:xfrm>
              <a:off x="1735" y="1681"/>
              <a:ext cx="42" cy="134"/>
            </a:xfrm>
            <a:prstGeom prst="moon">
              <a:avLst>
                <a:gd name="adj" fmla="val 50000"/>
              </a:avLst>
            </a:prstGeom>
            <a:solidFill>
              <a:srgbClr val="8400C6"/>
            </a:solidFill>
            <a:ln w="9525">
              <a:solidFill>
                <a:srgbClr val="8400C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auto">
            <a:xfrm>
              <a:off x="1528" y="1666"/>
              <a:ext cx="207" cy="82"/>
            </a:xfrm>
            <a:custGeom>
              <a:avLst/>
              <a:gdLst>
                <a:gd name="T0" fmla="*/ 236 w 236"/>
                <a:gd name="T1" fmla="*/ 88 h 88"/>
                <a:gd name="T2" fmla="*/ 84 w 236"/>
                <a:gd name="T3" fmla="*/ 72 h 88"/>
                <a:gd name="T4" fmla="*/ 0 w 236"/>
                <a:gd name="T5" fmla="*/ 0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" h="88">
                  <a:moveTo>
                    <a:pt x="236" y="88"/>
                  </a:moveTo>
                  <a:cubicBezTo>
                    <a:pt x="211" y="85"/>
                    <a:pt x="123" y="87"/>
                    <a:pt x="84" y="72"/>
                  </a:cubicBezTo>
                  <a:cubicBezTo>
                    <a:pt x="45" y="57"/>
                    <a:pt x="18" y="15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8400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 flipH="1">
              <a:off x="2739" y="1468"/>
              <a:ext cx="168" cy="45"/>
            </a:xfrm>
            <a:prstGeom prst="rect">
              <a:avLst/>
            </a:prstGeom>
            <a:solidFill>
              <a:srgbClr val="BE3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 flipH="1">
              <a:off x="2739" y="1513"/>
              <a:ext cx="168" cy="89"/>
            </a:xfrm>
            <a:prstGeom prst="rect">
              <a:avLst/>
            </a:prstGeom>
            <a:solidFill>
              <a:srgbClr val="BE3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33" name="Freeform 13"/>
            <p:cNvSpPr>
              <a:spLocks/>
            </p:cNvSpPr>
            <p:nvPr/>
          </p:nvSpPr>
          <p:spPr bwMode="auto">
            <a:xfrm flipH="1">
              <a:off x="2455" y="1433"/>
              <a:ext cx="227" cy="84"/>
            </a:xfrm>
            <a:custGeom>
              <a:avLst/>
              <a:gdLst>
                <a:gd name="T0" fmla="*/ 251 w 258"/>
                <a:gd name="T1" fmla="*/ 81 h 90"/>
                <a:gd name="T2" fmla="*/ 135 w 258"/>
                <a:gd name="T3" fmla="*/ 53 h 90"/>
                <a:gd name="T4" fmla="*/ 75 w 258"/>
                <a:gd name="T5" fmla="*/ 5 h 90"/>
                <a:gd name="T6" fmla="*/ 3 w 258"/>
                <a:gd name="T7" fmla="*/ 25 h 90"/>
                <a:gd name="T8" fmla="*/ 59 w 258"/>
                <a:gd name="T9" fmla="*/ 49 h 90"/>
                <a:gd name="T10" fmla="*/ 95 w 258"/>
                <a:gd name="T11" fmla="*/ 85 h 90"/>
                <a:gd name="T12" fmla="*/ 251 w 258"/>
                <a:gd name="T13" fmla="*/ 8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90">
                  <a:moveTo>
                    <a:pt x="251" y="81"/>
                  </a:moveTo>
                  <a:cubicBezTo>
                    <a:pt x="258" y="76"/>
                    <a:pt x="164" y="66"/>
                    <a:pt x="135" y="53"/>
                  </a:cubicBezTo>
                  <a:cubicBezTo>
                    <a:pt x="106" y="40"/>
                    <a:pt x="97" y="10"/>
                    <a:pt x="75" y="5"/>
                  </a:cubicBezTo>
                  <a:cubicBezTo>
                    <a:pt x="53" y="0"/>
                    <a:pt x="6" y="18"/>
                    <a:pt x="3" y="25"/>
                  </a:cubicBezTo>
                  <a:cubicBezTo>
                    <a:pt x="0" y="32"/>
                    <a:pt x="44" y="39"/>
                    <a:pt x="59" y="49"/>
                  </a:cubicBezTo>
                  <a:cubicBezTo>
                    <a:pt x="74" y="59"/>
                    <a:pt x="63" y="80"/>
                    <a:pt x="95" y="85"/>
                  </a:cubicBezTo>
                  <a:cubicBezTo>
                    <a:pt x="127" y="90"/>
                    <a:pt x="242" y="90"/>
                    <a:pt x="251" y="8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34" name="Freeform 14"/>
            <p:cNvSpPr>
              <a:spLocks/>
            </p:cNvSpPr>
            <p:nvPr/>
          </p:nvSpPr>
          <p:spPr bwMode="auto">
            <a:xfrm flipH="1" flipV="1">
              <a:off x="2451" y="1530"/>
              <a:ext cx="227" cy="84"/>
            </a:xfrm>
            <a:custGeom>
              <a:avLst/>
              <a:gdLst>
                <a:gd name="T0" fmla="*/ 251 w 258"/>
                <a:gd name="T1" fmla="*/ 81 h 90"/>
                <a:gd name="T2" fmla="*/ 135 w 258"/>
                <a:gd name="T3" fmla="*/ 53 h 90"/>
                <a:gd name="T4" fmla="*/ 75 w 258"/>
                <a:gd name="T5" fmla="*/ 5 h 90"/>
                <a:gd name="T6" fmla="*/ 3 w 258"/>
                <a:gd name="T7" fmla="*/ 25 h 90"/>
                <a:gd name="T8" fmla="*/ 59 w 258"/>
                <a:gd name="T9" fmla="*/ 49 h 90"/>
                <a:gd name="T10" fmla="*/ 95 w 258"/>
                <a:gd name="T11" fmla="*/ 85 h 90"/>
                <a:gd name="T12" fmla="*/ 251 w 258"/>
                <a:gd name="T13" fmla="*/ 8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90">
                  <a:moveTo>
                    <a:pt x="251" y="81"/>
                  </a:moveTo>
                  <a:cubicBezTo>
                    <a:pt x="258" y="76"/>
                    <a:pt x="164" y="66"/>
                    <a:pt x="135" y="53"/>
                  </a:cubicBezTo>
                  <a:cubicBezTo>
                    <a:pt x="106" y="40"/>
                    <a:pt x="97" y="10"/>
                    <a:pt x="75" y="5"/>
                  </a:cubicBezTo>
                  <a:cubicBezTo>
                    <a:pt x="53" y="0"/>
                    <a:pt x="6" y="18"/>
                    <a:pt x="3" y="25"/>
                  </a:cubicBezTo>
                  <a:cubicBezTo>
                    <a:pt x="0" y="32"/>
                    <a:pt x="44" y="39"/>
                    <a:pt x="59" y="49"/>
                  </a:cubicBezTo>
                  <a:cubicBezTo>
                    <a:pt x="74" y="59"/>
                    <a:pt x="63" y="80"/>
                    <a:pt x="95" y="85"/>
                  </a:cubicBezTo>
                  <a:cubicBezTo>
                    <a:pt x="127" y="90"/>
                    <a:pt x="242" y="90"/>
                    <a:pt x="251" y="8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35" name="Freeform 15"/>
            <p:cNvSpPr>
              <a:spLocks/>
            </p:cNvSpPr>
            <p:nvPr/>
          </p:nvSpPr>
          <p:spPr bwMode="auto">
            <a:xfrm>
              <a:off x="1792" y="1415"/>
              <a:ext cx="226" cy="84"/>
            </a:xfrm>
            <a:custGeom>
              <a:avLst/>
              <a:gdLst>
                <a:gd name="T0" fmla="*/ 251 w 258"/>
                <a:gd name="T1" fmla="*/ 81 h 90"/>
                <a:gd name="T2" fmla="*/ 135 w 258"/>
                <a:gd name="T3" fmla="*/ 53 h 90"/>
                <a:gd name="T4" fmla="*/ 75 w 258"/>
                <a:gd name="T5" fmla="*/ 5 h 90"/>
                <a:gd name="T6" fmla="*/ 3 w 258"/>
                <a:gd name="T7" fmla="*/ 25 h 90"/>
                <a:gd name="T8" fmla="*/ 59 w 258"/>
                <a:gd name="T9" fmla="*/ 49 h 90"/>
                <a:gd name="T10" fmla="*/ 95 w 258"/>
                <a:gd name="T11" fmla="*/ 85 h 90"/>
                <a:gd name="T12" fmla="*/ 251 w 258"/>
                <a:gd name="T13" fmla="*/ 8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90">
                  <a:moveTo>
                    <a:pt x="251" y="81"/>
                  </a:moveTo>
                  <a:cubicBezTo>
                    <a:pt x="258" y="76"/>
                    <a:pt x="164" y="66"/>
                    <a:pt x="135" y="53"/>
                  </a:cubicBezTo>
                  <a:cubicBezTo>
                    <a:pt x="106" y="40"/>
                    <a:pt x="97" y="10"/>
                    <a:pt x="75" y="5"/>
                  </a:cubicBezTo>
                  <a:cubicBezTo>
                    <a:pt x="53" y="0"/>
                    <a:pt x="6" y="18"/>
                    <a:pt x="3" y="25"/>
                  </a:cubicBezTo>
                  <a:cubicBezTo>
                    <a:pt x="0" y="32"/>
                    <a:pt x="44" y="39"/>
                    <a:pt x="59" y="49"/>
                  </a:cubicBezTo>
                  <a:cubicBezTo>
                    <a:pt x="74" y="59"/>
                    <a:pt x="63" y="80"/>
                    <a:pt x="95" y="85"/>
                  </a:cubicBezTo>
                  <a:cubicBezTo>
                    <a:pt x="127" y="90"/>
                    <a:pt x="242" y="90"/>
                    <a:pt x="251" y="8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36" name="Freeform 16"/>
            <p:cNvSpPr>
              <a:spLocks/>
            </p:cNvSpPr>
            <p:nvPr/>
          </p:nvSpPr>
          <p:spPr bwMode="auto">
            <a:xfrm flipV="1">
              <a:off x="1788" y="1512"/>
              <a:ext cx="226" cy="84"/>
            </a:xfrm>
            <a:custGeom>
              <a:avLst/>
              <a:gdLst>
                <a:gd name="T0" fmla="*/ 251 w 258"/>
                <a:gd name="T1" fmla="*/ 81 h 90"/>
                <a:gd name="T2" fmla="*/ 135 w 258"/>
                <a:gd name="T3" fmla="*/ 53 h 90"/>
                <a:gd name="T4" fmla="*/ 75 w 258"/>
                <a:gd name="T5" fmla="*/ 5 h 90"/>
                <a:gd name="T6" fmla="*/ 3 w 258"/>
                <a:gd name="T7" fmla="*/ 25 h 90"/>
                <a:gd name="T8" fmla="*/ 59 w 258"/>
                <a:gd name="T9" fmla="*/ 49 h 90"/>
                <a:gd name="T10" fmla="*/ 95 w 258"/>
                <a:gd name="T11" fmla="*/ 85 h 90"/>
                <a:gd name="T12" fmla="*/ 251 w 258"/>
                <a:gd name="T13" fmla="*/ 8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8" h="90">
                  <a:moveTo>
                    <a:pt x="251" y="81"/>
                  </a:moveTo>
                  <a:cubicBezTo>
                    <a:pt x="258" y="76"/>
                    <a:pt x="164" y="66"/>
                    <a:pt x="135" y="53"/>
                  </a:cubicBezTo>
                  <a:cubicBezTo>
                    <a:pt x="106" y="40"/>
                    <a:pt x="97" y="10"/>
                    <a:pt x="75" y="5"/>
                  </a:cubicBezTo>
                  <a:cubicBezTo>
                    <a:pt x="53" y="0"/>
                    <a:pt x="6" y="18"/>
                    <a:pt x="3" y="25"/>
                  </a:cubicBezTo>
                  <a:cubicBezTo>
                    <a:pt x="0" y="32"/>
                    <a:pt x="44" y="39"/>
                    <a:pt x="59" y="49"/>
                  </a:cubicBezTo>
                  <a:cubicBezTo>
                    <a:pt x="74" y="59"/>
                    <a:pt x="63" y="80"/>
                    <a:pt x="95" y="85"/>
                  </a:cubicBezTo>
                  <a:cubicBezTo>
                    <a:pt x="127" y="90"/>
                    <a:pt x="242" y="90"/>
                    <a:pt x="251" y="8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37" name="Rectangle 17"/>
            <p:cNvSpPr>
              <a:spLocks noChangeArrowheads="1"/>
            </p:cNvSpPr>
            <p:nvPr/>
          </p:nvSpPr>
          <p:spPr bwMode="auto">
            <a:xfrm>
              <a:off x="1566" y="1435"/>
              <a:ext cx="169" cy="45"/>
            </a:xfrm>
            <a:prstGeom prst="rect">
              <a:avLst/>
            </a:prstGeom>
            <a:solidFill>
              <a:srgbClr val="BE3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38" name="Rectangle 18"/>
            <p:cNvSpPr>
              <a:spLocks noChangeArrowheads="1"/>
            </p:cNvSpPr>
            <p:nvPr/>
          </p:nvSpPr>
          <p:spPr bwMode="auto">
            <a:xfrm>
              <a:off x="1566" y="1480"/>
              <a:ext cx="169" cy="89"/>
            </a:xfrm>
            <a:prstGeom prst="rect">
              <a:avLst/>
            </a:prstGeom>
            <a:solidFill>
              <a:srgbClr val="BE3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39" name="Freeform 19"/>
            <p:cNvSpPr>
              <a:spLocks/>
            </p:cNvSpPr>
            <p:nvPr/>
          </p:nvSpPr>
          <p:spPr bwMode="auto">
            <a:xfrm>
              <a:off x="2240" y="2775"/>
              <a:ext cx="3201" cy="1472"/>
            </a:xfrm>
            <a:custGeom>
              <a:avLst/>
              <a:gdLst>
                <a:gd name="T0" fmla="*/ 3617 w 4140"/>
                <a:gd name="T1" fmla="*/ 26 h 2097"/>
                <a:gd name="T2" fmla="*/ 2391 w 4140"/>
                <a:gd name="T3" fmla="*/ 230 h 2097"/>
                <a:gd name="T4" fmla="*/ 963 w 4140"/>
                <a:gd name="T5" fmla="*/ 637 h 2097"/>
                <a:gd name="T6" fmla="*/ 224 w 4140"/>
                <a:gd name="T7" fmla="*/ 1384 h 2097"/>
                <a:gd name="T8" fmla="*/ 129 w 4140"/>
                <a:gd name="T9" fmla="*/ 1538 h 2097"/>
                <a:gd name="T10" fmla="*/ 498 w 4140"/>
                <a:gd name="T11" fmla="*/ 1565 h 2097"/>
                <a:gd name="T12" fmla="*/ 3119 w 4140"/>
                <a:gd name="T13" fmla="*/ 1574 h 2097"/>
                <a:gd name="T14" fmla="*/ 3563 w 4140"/>
                <a:gd name="T15" fmla="*/ 1520 h 2097"/>
                <a:gd name="T16" fmla="*/ 3616 w 4140"/>
                <a:gd name="T17" fmla="*/ 1193 h 2097"/>
                <a:gd name="T18" fmla="*/ 3617 w 4140"/>
                <a:gd name="T19" fmla="*/ 662 h 2097"/>
                <a:gd name="T20" fmla="*/ 3617 w 4140"/>
                <a:gd name="T21" fmla="*/ 26 h 20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40" h="2097">
                  <a:moveTo>
                    <a:pt x="4107" y="35"/>
                  </a:moveTo>
                  <a:cubicBezTo>
                    <a:pt x="3877" y="0"/>
                    <a:pt x="3217" y="170"/>
                    <a:pt x="2715" y="305"/>
                  </a:cubicBezTo>
                  <a:cubicBezTo>
                    <a:pt x="2213" y="440"/>
                    <a:pt x="1504" y="589"/>
                    <a:pt x="1094" y="844"/>
                  </a:cubicBezTo>
                  <a:cubicBezTo>
                    <a:pt x="684" y="1099"/>
                    <a:pt x="412" y="1634"/>
                    <a:pt x="254" y="1833"/>
                  </a:cubicBezTo>
                  <a:cubicBezTo>
                    <a:pt x="96" y="2032"/>
                    <a:pt x="94" y="1997"/>
                    <a:pt x="146" y="2037"/>
                  </a:cubicBezTo>
                  <a:cubicBezTo>
                    <a:pt x="198" y="2077"/>
                    <a:pt x="0" y="2065"/>
                    <a:pt x="566" y="2073"/>
                  </a:cubicBezTo>
                  <a:cubicBezTo>
                    <a:pt x="1132" y="2081"/>
                    <a:pt x="2962" y="2095"/>
                    <a:pt x="3542" y="2085"/>
                  </a:cubicBezTo>
                  <a:cubicBezTo>
                    <a:pt x="4122" y="2075"/>
                    <a:pt x="3952" y="2097"/>
                    <a:pt x="4046" y="2013"/>
                  </a:cubicBezTo>
                  <a:cubicBezTo>
                    <a:pt x="4140" y="1929"/>
                    <a:pt x="4096" y="1770"/>
                    <a:pt x="4106" y="1581"/>
                  </a:cubicBezTo>
                  <a:cubicBezTo>
                    <a:pt x="4116" y="1392"/>
                    <a:pt x="4107" y="1135"/>
                    <a:pt x="4107" y="877"/>
                  </a:cubicBezTo>
                  <a:lnTo>
                    <a:pt x="4107" y="35"/>
                  </a:lnTo>
                  <a:close/>
                </a:path>
              </a:pathLst>
            </a:custGeom>
            <a:gradFill rotWithShape="0">
              <a:gsLst>
                <a:gs pos="0">
                  <a:srgbClr val="720016"/>
                </a:gs>
                <a:gs pos="100000">
                  <a:srgbClr val="F7F0F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auto">
            <a:xfrm>
              <a:off x="2183" y="3655"/>
              <a:ext cx="648" cy="592"/>
            </a:xfrm>
            <a:custGeom>
              <a:avLst/>
              <a:gdLst>
                <a:gd name="T0" fmla="*/ 366 w 738"/>
                <a:gd name="T1" fmla="*/ 71 h 830"/>
                <a:gd name="T2" fmla="*/ 93 w 738"/>
                <a:gd name="T3" fmla="*/ 413 h 830"/>
                <a:gd name="T4" fmla="*/ 39 w 738"/>
                <a:gd name="T5" fmla="*/ 594 h 830"/>
                <a:gd name="T6" fmla="*/ 329 w 738"/>
                <a:gd name="T7" fmla="*/ 601 h 830"/>
                <a:gd name="T8" fmla="*/ 502 w 738"/>
                <a:gd name="T9" fmla="*/ 378 h 830"/>
                <a:gd name="T10" fmla="*/ 720 w 738"/>
                <a:gd name="T11" fmla="*/ 147 h 830"/>
                <a:gd name="T12" fmla="*/ 611 w 738"/>
                <a:gd name="T13" fmla="*/ 64 h 830"/>
                <a:gd name="T14" fmla="*/ 539 w 738"/>
                <a:gd name="T15" fmla="*/ 1 h 830"/>
                <a:gd name="T16" fmla="*/ 366 w 738"/>
                <a:gd name="T17" fmla="*/ 71 h 8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8" h="830">
                  <a:moveTo>
                    <a:pt x="366" y="92"/>
                  </a:moveTo>
                  <a:cubicBezTo>
                    <a:pt x="292" y="182"/>
                    <a:pt x="148" y="424"/>
                    <a:pt x="93" y="538"/>
                  </a:cubicBezTo>
                  <a:cubicBezTo>
                    <a:pt x="38" y="652"/>
                    <a:pt x="0" y="733"/>
                    <a:pt x="39" y="774"/>
                  </a:cubicBezTo>
                  <a:cubicBezTo>
                    <a:pt x="78" y="815"/>
                    <a:pt x="252" y="830"/>
                    <a:pt x="329" y="783"/>
                  </a:cubicBezTo>
                  <a:cubicBezTo>
                    <a:pt x="406" y="736"/>
                    <a:pt x="437" y="590"/>
                    <a:pt x="502" y="492"/>
                  </a:cubicBezTo>
                  <a:cubicBezTo>
                    <a:pt x="567" y="394"/>
                    <a:pt x="702" y="260"/>
                    <a:pt x="720" y="192"/>
                  </a:cubicBezTo>
                  <a:cubicBezTo>
                    <a:pt x="738" y="124"/>
                    <a:pt x="641" y="115"/>
                    <a:pt x="611" y="83"/>
                  </a:cubicBezTo>
                  <a:cubicBezTo>
                    <a:pt x="581" y="51"/>
                    <a:pt x="580" y="0"/>
                    <a:pt x="539" y="1"/>
                  </a:cubicBezTo>
                  <a:cubicBezTo>
                    <a:pt x="498" y="2"/>
                    <a:pt x="440" y="2"/>
                    <a:pt x="366" y="92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0D8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A1F00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1" name="Freeform 21"/>
            <p:cNvSpPr>
              <a:spLocks/>
            </p:cNvSpPr>
            <p:nvPr/>
          </p:nvSpPr>
          <p:spPr bwMode="auto">
            <a:xfrm>
              <a:off x="2681" y="3100"/>
              <a:ext cx="919" cy="657"/>
            </a:xfrm>
            <a:custGeom>
              <a:avLst/>
              <a:gdLst>
                <a:gd name="T0" fmla="*/ 781 w 1047"/>
                <a:gd name="T1" fmla="*/ 43 h 706"/>
                <a:gd name="T2" fmla="*/ 417 w 1047"/>
                <a:gd name="T3" fmla="*/ 170 h 706"/>
                <a:gd name="T4" fmla="*/ 135 w 1047"/>
                <a:gd name="T5" fmla="*/ 370 h 706"/>
                <a:gd name="T6" fmla="*/ 17 w 1047"/>
                <a:gd name="T7" fmla="*/ 606 h 706"/>
                <a:gd name="T8" fmla="*/ 235 w 1047"/>
                <a:gd name="T9" fmla="*/ 697 h 706"/>
                <a:gd name="T10" fmla="*/ 453 w 1047"/>
                <a:gd name="T11" fmla="*/ 552 h 706"/>
                <a:gd name="T12" fmla="*/ 824 w 1047"/>
                <a:gd name="T13" fmla="*/ 347 h 706"/>
                <a:gd name="T14" fmla="*/ 1029 w 1047"/>
                <a:gd name="T15" fmla="*/ 224 h 706"/>
                <a:gd name="T16" fmla="*/ 935 w 1047"/>
                <a:gd name="T17" fmla="*/ 43 h 706"/>
                <a:gd name="T18" fmla="*/ 781 w 1047"/>
                <a:gd name="T19" fmla="*/ 43 h 7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7" h="706">
                  <a:moveTo>
                    <a:pt x="781" y="43"/>
                  </a:moveTo>
                  <a:cubicBezTo>
                    <a:pt x="695" y="64"/>
                    <a:pt x="525" y="116"/>
                    <a:pt x="417" y="170"/>
                  </a:cubicBezTo>
                  <a:cubicBezTo>
                    <a:pt x="309" y="224"/>
                    <a:pt x="202" y="297"/>
                    <a:pt x="135" y="370"/>
                  </a:cubicBezTo>
                  <a:cubicBezTo>
                    <a:pt x="68" y="443"/>
                    <a:pt x="0" y="552"/>
                    <a:pt x="17" y="606"/>
                  </a:cubicBezTo>
                  <a:cubicBezTo>
                    <a:pt x="34" y="660"/>
                    <a:pt x="162" y="706"/>
                    <a:pt x="235" y="697"/>
                  </a:cubicBezTo>
                  <a:cubicBezTo>
                    <a:pt x="308" y="688"/>
                    <a:pt x="355" y="610"/>
                    <a:pt x="453" y="552"/>
                  </a:cubicBezTo>
                  <a:cubicBezTo>
                    <a:pt x="551" y="494"/>
                    <a:pt x="728" y="402"/>
                    <a:pt x="824" y="347"/>
                  </a:cubicBezTo>
                  <a:cubicBezTo>
                    <a:pt x="920" y="292"/>
                    <a:pt x="1011" y="275"/>
                    <a:pt x="1029" y="224"/>
                  </a:cubicBezTo>
                  <a:cubicBezTo>
                    <a:pt x="1047" y="173"/>
                    <a:pt x="976" y="73"/>
                    <a:pt x="935" y="43"/>
                  </a:cubicBezTo>
                  <a:cubicBezTo>
                    <a:pt x="894" y="13"/>
                    <a:pt x="922" y="0"/>
                    <a:pt x="781" y="43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0D8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A1F00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2" name="Freeform 22"/>
            <p:cNvSpPr>
              <a:spLocks/>
            </p:cNvSpPr>
            <p:nvPr/>
          </p:nvSpPr>
          <p:spPr bwMode="auto">
            <a:xfrm>
              <a:off x="3560" y="2820"/>
              <a:ext cx="1014" cy="497"/>
            </a:xfrm>
            <a:custGeom>
              <a:avLst/>
              <a:gdLst>
                <a:gd name="T0" fmla="*/ 806 w 1155"/>
                <a:gd name="T1" fmla="*/ 16 h 534"/>
                <a:gd name="T2" fmla="*/ 388 w 1155"/>
                <a:gd name="T3" fmla="*/ 116 h 534"/>
                <a:gd name="T4" fmla="*/ 133 w 1155"/>
                <a:gd name="T5" fmla="*/ 225 h 534"/>
                <a:gd name="T6" fmla="*/ 24 w 1155"/>
                <a:gd name="T7" fmla="*/ 444 h 534"/>
                <a:gd name="T8" fmla="*/ 278 w 1155"/>
                <a:gd name="T9" fmla="*/ 525 h 534"/>
                <a:gd name="T10" fmla="*/ 633 w 1155"/>
                <a:gd name="T11" fmla="*/ 389 h 534"/>
                <a:gd name="T12" fmla="*/ 1097 w 1155"/>
                <a:gd name="T13" fmla="*/ 244 h 534"/>
                <a:gd name="T14" fmla="*/ 983 w 1155"/>
                <a:gd name="T15" fmla="*/ 38 h 534"/>
                <a:gd name="T16" fmla="*/ 806 w 1155"/>
                <a:gd name="T17" fmla="*/ 16 h 5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5" h="534">
                  <a:moveTo>
                    <a:pt x="806" y="16"/>
                  </a:moveTo>
                  <a:cubicBezTo>
                    <a:pt x="707" y="29"/>
                    <a:pt x="500" y="81"/>
                    <a:pt x="388" y="116"/>
                  </a:cubicBezTo>
                  <a:cubicBezTo>
                    <a:pt x="276" y="151"/>
                    <a:pt x="194" y="170"/>
                    <a:pt x="133" y="225"/>
                  </a:cubicBezTo>
                  <a:cubicBezTo>
                    <a:pt x="72" y="280"/>
                    <a:pt x="0" y="394"/>
                    <a:pt x="24" y="444"/>
                  </a:cubicBezTo>
                  <a:cubicBezTo>
                    <a:pt x="48" y="494"/>
                    <a:pt x="177" y="534"/>
                    <a:pt x="278" y="525"/>
                  </a:cubicBezTo>
                  <a:cubicBezTo>
                    <a:pt x="379" y="516"/>
                    <a:pt x="497" y="436"/>
                    <a:pt x="633" y="389"/>
                  </a:cubicBezTo>
                  <a:cubicBezTo>
                    <a:pt x="769" y="342"/>
                    <a:pt x="1039" y="303"/>
                    <a:pt x="1097" y="244"/>
                  </a:cubicBezTo>
                  <a:cubicBezTo>
                    <a:pt x="1155" y="185"/>
                    <a:pt x="1031" y="76"/>
                    <a:pt x="983" y="38"/>
                  </a:cubicBezTo>
                  <a:cubicBezTo>
                    <a:pt x="935" y="0"/>
                    <a:pt x="928" y="6"/>
                    <a:pt x="806" y="16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0D8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A1F00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3" name="Freeform 23"/>
            <p:cNvSpPr>
              <a:spLocks/>
            </p:cNvSpPr>
            <p:nvPr/>
          </p:nvSpPr>
          <p:spPr bwMode="auto">
            <a:xfrm>
              <a:off x="4551" y="2546"/>
              <a:ext cx="875" cy="471"/>
            </a:xfrm>
            <a:custGeom>
              <a:avLst/>
              <a:gdLst>
                <a:gd name="T0" fmla="*/ 760 w 996"/>
                <a:gd name="T1" fmla="*/ 11 h 506"/>
                <a:gd name="T2" fmla="*/ 332 w 996"/>
                <a:gd name="T3" fmla="*/ 75 h 506"/>
                <a:gd name="T4" fmla="*/ 50 w 996"/>
                <a:gd name="T5" fmla="*/ 257 h 506"/>
                <a:gd name="T6" fmla="*/ 32 w 996"/>
                <a:gd name="T7" fmla="*/ 384 h 506"/>
                <a:gd name="T8" fmla="*/ 205 w 996"/>
                <a:gd name="T9" fmla="*/ 502 h 506"/>
                <a:gd name="T10" fmla="*/ 523 w 996"/>
                <a:gd name="T11" fmla="*/ 411 h 506"/>
                <a:gd name="T12" fmla="*/ 852 w 996"/>
                <a:gd name="T13" fmla="*/ 366 h 506"/>
                <a:gd name="T14" fmla="*/ 978 w 996"/>
                <a:gd name="T15" fmla="*/ 248 h 506"/>
                <a:gd name="T16" fmla="*/ 959 w 996"/>
                <a:gd name="T17" fmla="*/ 39 h 506"/>
                <a:gd name="T18" fmla="*/ 760 w 996"/>
                <a:gd name="T19" fmla="*/ 11 h 5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6" h="506">
                  <a:moveTo>
                    <a:pt x="760" y="11"/>
                  </a:moveTo>
                  <a:cubicBezTo>
                    <a:pt x="656" y="17"/>
                    <a:pt x="450" y="34"/>
                    <a:pt x="332" y="75"/>
                  </a:cubicBezTo>
                  <a:cubicBezTo>
                    <a:pt x="214" y="116"/>
                    <a:pt x="100" y="206"/>
                    <a:pt x="50" y="257"/>
                  </a:cubicBezTo>
                  <a:cubicBezTo>
                    <a:pt x="0" y="308"/>
                    <a:pt x="6" y="343"/>
                    <a:pt x="32" y="384"/>
                  </a:cubicBezTo>
                  <a:cubicBezTo>
                    <a:pt x="58" y="425"/>
                    <a:pt x="123" y="498"/>
                    <a:pt x="205" y="502"/>
                  </a:cubicBezTo>
                  <a:cubicBezTo>
                    <a:pt x="287" y="506"/>
                    <a:pt x="415" y="434"/>
                    <a:pt x="523" y="411"/>
                  </a:cubicBezTo>
                  <a:cubicBezTo>
                    <a:pt x="631" y="388"/>
                    <a:pt x="776" y="393"/>
                    <a:pt x="852" y="366"/>
                  </a:cubicBezTo>
                  <a:cubicBezTo>
                    <a:pt x="928" y="339"/>
                    <a:pt x="960" y="302"/>
                    <a:pt x="978" y="248"/>
                  </a:cubicBezTo>
                  <a:cubicBezTo>
                    <a:pt x="996" y="194"/>
                    <a:pt x="995" y="78"/>
                    <a:pt x="959" y="39"/>
                  </a:cubicBezTo>
                  <a:cubicBezTo>
                    <a:pt x="923" y="0"/>
                    <a:pt x="864" y="5"/>
                    <a:pt x="760" y="11"/>
                  </a:cubicBezTo>
                  <a:close/>
                </a:path>
              </a:pathLst>
            </a:custGeom>
            <a:gradFill rotWithShape="0">
              <a:gsLst>
                <a:gs pos="0">
                  <a:srgbClr val="F7E0D8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A1F00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4" name="Freeform 24"/>
            <p:cNvSpPr>
              <a:spLocks/>
            </p:cNvSpPr>
            <p:nvPr/>
          </p:nvSpPr>
          <p:spPr bwMode="auto">
            <a:xfrm>
              <a:off x="2418" y="3819"/>
              <a:ext cx="255" cy="280"/>
            </a:xfrm>
            <a:custGeom>
              <a:avLst/>
              <a:gdLst>
                <a:gd name="T0" fmla="*/ 81 w 291"/>
                <a:gd name="T1" fmla="*/ 143 h 301"/>
                <a:gd name="T2" fmla="*/ 208 w 291"/>
                <a:gd name="T3" fmla="*/ 7 h 301"/>
                <a:gd name="T4" fmla="*/ 290 w 291"/>
                <a:gd name="T5" fmla="*/ 98 h 301"/>
                <a:gd name="T6" fmla="*/ 203 w 291"/>
                <a:gd name="T7" fmla="*/ 267 h 301"/>
                <a:gd name="T8" fmla="*/ 20 w 291"/>
                <a:gd name="T9" fmla="*/ 280 h 301"/>
                <a:gd name="T10" fmla="*/ 81 w 291"/>
                <a:gd name="T11" fmla="*/ 143 h 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1" h="301">
                  <a:moveTo>
                    <a:pt x="81" y="143"/>
                  </a:moveTo>
                  <a:cubicBezTo>
                    <a:pt x="112" y="98"/>
                    <a:pt x="173" y="14"/>
                    <a:pt x="208" y="7"/>
                  </a:cubicBezTo>
                  <a:cubicBezTo>
                    <a:pt x="243" y="0"/>
                    <a:pt x="291" y="55"/>
                    <a:pt x="290" y="98"/>
                  </a:cubicBezTo>
                  <a:cubicBezTo>
                    <a:pt x="289" y="141"/>
                    <a:pt x="248" y="237"/>
                    <a:pt x="203" y="267"/>
                  </a:cubicBezTo>
                  <a:cubicBezTo>
                    <a:pt x="158" y="297"/>
                    <a:pt x="40" y="301"/>
                    <a:pt x="20" y="280"/>
                  </a:cubicBezTo>
                  <a:cubicBezTo>
                    <a:pt x="0" y="259"/>
                    <a:pt x="50" y="188"/>
                    <a:pt x="81" y="143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5" name="Freeform 25"/>
            <p:cNvSpPr>
              <a:spLocks/>
            </p:cNvSpPr>
            <p:nvPr/>
          </p:nvSpPr>
          <p:spPr bwMode="auto">
            <a:xfrm flipH="1">
              <a:off x="3083" y="3221"/>
              <a:ext cx="327" cy="194"/>
            </a:xfrm>
            <a:custGeom>
              <a:avLst/>
              <a:gdLst>
                <a:gd name="T0" fmla="*/ 363 w 372"/>
                <a:gd name="T1" fmla="*/ 154 h 208"/>
                <a:gd name="T2" fmla="*/ 280 w 372"/>
                <a:gd name="T3" fmla="*/ 38 h 208"/>
                <a:gd name="T4" fmla="*/ 75 w 372"/>
                <a:gd name="T5" fmla="*/ 10 h 208"/>
                <a:gd name="T6" fmla="*/ 3 w 372"/>
                <a:gd name="T7" fmla="*/ 97 h 208"/>
                <a:gd name="T8" fmla="*/ 55 w 372"/>
                <a:gd name="T9" fmla="*/ 189 h 208"/>
                <a:gd name="T10" fmla="*/ 238 w 372"/>
                <a:gd name="T11" fmla="*/ 202 h 208"/>
                <a:gd name="T12" fmla="*/ 363 w 372"/>
                <a:gd name="T13" fmla="*/ 154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2" h="208">
                  <a:moveTo>
                    <a:pt x="363" y="154"/>
                  </a:moveTo>
                  <a:cubicBezTo>
                    <a:pt x="370" y="127"/>
                    <a:pt x="328" y="62"/>
                    <a:pt x="280" y="38"/>
                  </a:cubicBezTo>
                  <a:cubicBezTo>
                    <a:pt x="232" y="14"/>
                    <a:pt x="121" y="0"/>
                    <a:pt x="75" y="10"/>
                  </a:cubicBezTo>
                  <a:cubicBezTo>
                    <a:pt x="29" y="20"/>
                    <a:pt x="6" y="67"/>
                    <a:pt x="3" y="97"/>
                  </a:cubicBezTo>
                  <a:cubicBezTo>
                    <a:pt x="0" y="127"/>
                    <a:pt x="16" y="172"/>
                    <a:pt x="55" y="189"/>
                  </a:cubicBezTo>
                  <a:cubicBezTo>
                    <a:pt x="94" y="206"/>
                    <a:pt x="187" y="208"/>
                    <a:pt x="238" y="202"/>
                  </a:cubicBezTo>
                  <a:cubicBezTo>
                    <a:pt x="289" y="196"/>
                    <a:pt x="372" y="180"/>
                    <a:pt x="363" y="154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6" name="Freeform 26"/>
            <p:cNvSpPr>
              <a:spLocks/>
            </p:cNvSpPr>
            <p:nvPr/>
          </p:nvSpPr>
          <p:spPr bwMode="auto">
            <a:xfrm>
              <a:off x="4039" y="2900"/>
              <a:ext cx="266" cy="232"/>
            </a:xfrm>
            <a:custGeom>
              <a:avLst/>
              <a:gdLst>
                <a:gd name="T0" fmla="*/ 7 w 303"/>
                <a:gd name="T1" fmla="*/ 249 h 249"/>
                <a:gd name="T2" fmla="*/ 64 w 303"/>
                <a:gd name="T3" fmla="*/ 41 h 249"/>
                <a:gd name="T4" fmla="*/ 269 w 303"/>
                <a:gd name="T5" fmla="*/ 13 h 249"/>
                <a:gd name="T6" fmla="*/ 268 w 303"/>
                <a:gd name="T7" fmla="*/ 118 h 249"/>
                <a:gd name="T8" fmla="*/ 198 w 303"/>
                <a:gd name="T9" fmla="*/ 212 h 249"/>
                <a:gd name="T10" fmla="*/ 7 w 30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3" h="249">
                  <a:moveTo>
                    <a:pt x="7" y="249"/>
                  </a:moveTo>
                  <a:cubicBezTo>
                    <a:pt x="0" y="222"/>
                    <a:pt x="20" y="80"/>
                    <a:pt x="64" y="41"/>
                  </a:cubicBezTo>
                  <a:cubicBezTo>
                    <a:pt x="108" y="2"/>
                    <a:pt x="235" y="0"/>
                    <a:pt x="269" y="13"/>
                  </a:cubicBezTo>
                  <a:cubicBezTo>
                    <a:pt x="303" y="26"/>
                    <a:pt x="280" y="85"/>
                    <a:pt x="268" y="118"/>
                  </a:cubicBezTo>
                  <a:cubicBezTo>
                    <a:pt x="256" y="151"/>
                    <a:pt x="241" y="190"/>
                    <a:pt x="198" y="212"/>
                  </a:cubicBezTo>
                  <a:cubicBezTo>
                    <a:pt x="155" y="234"/>
                    <a:pt x="47" y="241"/>
                    <a:pt x="7" y="249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47" name="Freeform 27"/>
            <p:cNvSpPr>
              <a:spLocks/>
            </p:cNvSpPr>
            <p:nvPr/>
          </p:nvSpPr>
          <p:spPr bwMode="auto">
            <a:xfrm>
              <a:off x="5018" y="2591"/>
              <a:ext cx="268" cy="237"/>
            </a:xfrm>
            <a:custGeom>
              <a:avLst/>
              <a:gdLst>
                <a:gd name="T0" fmla="*/ 7 w 305"/>
                <a:gd name="T1" fmla="*/ 254 h 254"/>
                <a:gd name="T2" fmla="*/ 64 w 305"/>
                <a:gd name="T3" fmla="*/ 46 h 254"/>
                <a:gd name="T4" fmla="*/ 269 w 305"/>
                <a:gd name="T5" fmla="*/ 18 h 254"/>
                <a:gd name="T6" fmla="*/ 282 w 305"/>
                <a:gd name="T7" fmla="*/ 153 h 254"/>
                <a:gd name="T8" fmla="*/ 155 w 305"/>
                <a:gd name="T9" fmla="*/ 217 h 254"/>
                <a:gd name="T10" fmla="*/ 7 w 305"/>
                <a:gd name="T11" fmla="*/ 254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5" h="254">
                  <a:moveTo>
                    <a:pt x="7" y="254"/>
                  </a:moveTo>
                  <a:cubicBezTo>
                    <a:pt x="0" y="227"/>
                    <a:pt x="20" y="85"/>
                    <a:pt x="64" y="46"/>
                  </a:cubicBezTo>
                  <a:cubicBezTo>
                    <a:pt x="108" y="7"/>
                    <a:pt x="233" y="0"/>
                    <a:pt x="269" y="18"/>
                  </a:cubicBezTo>
                  <a:cubicBezTo>
                    <a:pt x="305" y="36"/>
                    <a:pt x="301" y="120"/>
                    <a:pt x="282" y="153"/>
                  </a:cubicBezTo>
                  <a:cubicBezTo>
                    <a:pt x="263" y="186"/>
                    <a:pt x="201" y="200"/>
                    <a:pt x="155" y="217"/>
                  </a:cubicBezTo>
                  <a:cubicBezTo>
                    <a:pt x="109" y="234"/>
                    <a:pt x="38" y="246"/>
                    <a:pt x="7" y="254"/>
                  </a:cubicBezTo>
                  <a:close/>
                </a:path>
              </a:pathLst>
            </a:cu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56348" name="Group 28"/>
            <p:cNvGrpSpPr>
              <a:grpSpLocks/>
            </p:cNvGrpSpPr>
            <p:nvPr/>
          </p:nvGrpSpPr>
          <p:grpSpPr bwMode="auto">
            <a:xfrm>
              <a:off x="916" y="1151"/>
              <a:ext cx="758" cy="620"/>
              <a:chOff x="1208" y="1447"/>
              <a:chExt cx="1048" cy="765"/>
            </a:xfrm>
          </p:grpSpPr>
          <p:sp>
            <p:nvSpPr>
              <p:cNvPr id="56349" name="Freeform 29"/>
              <p:cNvSpPr>
                <a:spLocks/>
              </p:cNvSpPr>
              <p:nvPr/>
            </p:nvSpPr>
            <p:spPr bwMode="auto">
              <a:xfrm>
                <a:off x="1208" y="1447"/>
                <a:ext cx="1004" cy="765"/>
              </a:xfrm>
              <a:custGeom>
                <a:avLst/>
                <a:gdLst>
                  <a:gd name="T0" fmla="*/ 318 w 1004"/>
                  <a:gd name="T1" fmla="*/ 105 h 765"/>
                  <a:gd name="T2" fmla="*/ 70 w 1004"/>
                  <a:gd name="T3" fmla="*/ 314 h 765"/>
                  <a:gd name="T4" fmla="*/ 83 w 1004"/>
                  <a:gd name="T5" fmla="*/ 627 h 765"/>
                  <a:gd name="T6" fmla="*/ 568 w 1004"/>
                  <a:gd name="T7" fmla="*/ 761 h 765"/>
                  <a:gd name="T8" fmla="*/ 879 w 1004"/>
                  <a:gd name="T9" fmla="*/ 601 h 765"/>
                  <a:gd name="T10" fmla="*/ 1000 w 1004"/>
                  <a:gd name="T11" fmla="*/ 281 h 765"/>
                  <a:gd name="T12" fmla="*/ 853 w 1004"/>
                  <a:gd name="T13" fmla="*/ 40 h 765"/>
                  <a:gd name="T14" fmla="*/ 568 w 1004"/>
                  <a:gd name="T15" fmla="*/ 41 h 765"/>
                  <a:gd name="T16" fmla="*/ 318 w 1004"/>
                  <a:gd name="T17" fmla="*/ 105 h 7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4" h="765">
                    <a:moveTo>
                      <a:pt x="318" y="105"/>
                    </a:moveTo>
                    <a:cubicBezTo>
                      <a:pt x="235" y="150"/>
                      <a:pt x="109" y="227"/>
                      <a:pt x="70" y="314"/>
                    </a:cubicBezTo>
                    <a:cubicBezTo>
                      <a:pt x="31" y="401"/>
                      <a:pt x="0" y="553"/>
                      <a:pt x="83" y="627"/>
                    </a:cubicBezTo>
                    <a:cubicBezTo>
                      <a:pt x="166" y="701"/>
                      <a:pt x="435" y="765"/>
                      <a:pt x="568" y="761"/>
                    </a:cubicBezTo>
                    <a:cubicBezTo>
                      <a:pt x="701" y="757"/>
                      <a:pt x="807" y="681"/>
                      <a:pt x="879" y="601"/>
                    </a:cubicBezTo>
                    <a:cubicBezTo>
                      <a:pt x="951" y="521"/>
                      <a:pt x="1004" y="374"/>
                      <a:pt x="1000" y="281"/>
                    </a:cubicBezTo>
                    <a:cubicBezTo>
                      <a:pt x="996" y="188"/>
                      <a:pt x="925" y="80"/>
                      <a:pt x="853" y="40"/>
                    </a:cubicBezTo>
                    <a:cubicBezTo>
                      <a:pt x="781" y="0"/>
                      <a:pt x="657" y="30"/>
                      <a:pt x="568" y="41"/>
                    </a:cubicBezTo>
                    <a:cubicBezTo>
                      <a:pt x="479" y="52"/>
                      <a:pt x="401" y="60"/>
                      <a:pt x="318" y="10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E8FF"/>
                  </a:gs>
                  <a:gs pos="100000">
                    <a:srgbClr val="CC66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7A3D99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50" name="Freeform 30"/>
              <p:cNvSpPr>
                <a:spLocks/>
              </p:cNvSpPr>
              <p:nvPr/>
            </p:nvSpPr>
            <p:spPr bwMode="auto">
              <a:xfrm>
                <a:off x="1392" y="1553"/>
                <a:ext cx="552" cy="478"/>
              </a:xfrm>
              <a:custGeom>
                <a:avLst/>
                <a:gdLst>
                  <a:gd name="T0" fmla="*/ 257 w 552"/>
                  <a:gd name="T1" fmla="*/ 38 h 478"/>
                  <a:gd name="T2" fmla="*/ 74 w 552"/>
                  <a:gd name="T3" fmla="*/ 78 h 478"/>
                  <a:gd name="T4" fmla="*/ 2 w 552"/>
                  <a:gd name="T5" fmla="*/ 271 h 478"/>
                  <a:gd name="T6" fmla="*/ 87 w 552"/>
                  <a:gd name="T7" fmla="*/ 469 h 478"/>
                  <a:gd name="T8" fmla="*/ 192 w 552"/>
                  <a:gd name="T9" fmla="*/ 325 h 478"/>
                  <a:gd name="T10" fmla="*/ 179 w 552"/>
                  <a:gd name="T11" fmla="*/ 130 h 478"/>
                  <a:gd name="T12" fmla="*/ 348 w 552"/>
                  <a:gd name="T13" fmla="*/ 143 h 478"/>
                  <a:gd name="T14" fmla="*/ 530 w 552"/>
                  <a:gd name="T15" fmla="*/ 223 h 478"/>
                  <a:gd name="T16" fmla="*/ 482 w 552"/>
                  <a:gd name="T17" fmla="*/ 31 h 478"/>
                  <a:gd name="T18" fmla="*/ 257 w 552"/>
                  <a:gd name="T19" fmla="*/ 38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2" h="478">
                    <a:moveTo>
                      <a:pt x="257" y="38"/>
                    </a:moveTo>
                    <a:cubicBezTo>
                      <a:pt x="189" y="46"/>
                      <a:pt x="116" y="39"/>
                      <a:pt x="74" y="78"/>
                    </a:cubicBezTo>
                    <a:cubicBezTo>
                      <a:pt x="32" y="117"/>
                      <a:pt x="0" y="206"/>
                      <a:pt x="2" y="271"/>
                    </a:cubicBezTo>
                    <a:cubicBezTo>
                      <a:pt x="4" y="336"/>
                      <a:pt x="56" y="460"/>
                      <a:pt x="87" y="469"/>
                    </a:cubicBezTo>
                    <a:cubicBezTo>
                      <a:pt x="118" y="478"/>
                      <a:pt x="177" y="381"/>
                      <a:pt x="192" y="325"/>
                    </a:cubicBezTo>
                    <a:cubicBezTo>
                      <a:pt x="207" y="269"/>
                      <a:pt x="153" y="160"/>
                      <a:pt x="179" y="130"/>
                    </a:cubicBezTo>
                    <a:cubicBezTo>
                      <a:pt x="205" y="100"/>
                      <a:pt x="290" y="128"/>
                      <a:pt x="348" y="143"/>
                    </a:cubicBezTo>
                    <a:cubicBezTo>
                      <a:pt x="406" y="158"/>
                      <a:pt x="508" y="242"/>
                      <a:pt x="530" y="223"/>
                    </a:cubicBezTo>
                    <a:cubicBezTo>
                      <a:pt x="552" y="204"/>
                      <a:pt x="527" y="62"/>
                      <a:pt x="482" y="31"/>
                    </a:cubicBezTo>
                    <a:cubicBezTo>
                      <a:pt x="437" y="0"/>
                      <a:pt x="325" y="30"/>
                      <a:pt x="257" y="38"/>
                    </a:cubicBezTo>
                    <a:close/>
                  </a:path>
                </a:pathLst>
              </a:custGeom>
              <a:solidFill>
                <a:srgbClr val="820019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51" name="Text Box 31"/>
              <p:cNvSpPr txBox="1">
                <a:spLocks noChangeArrowheads="1"/>
              </p:cNvSpPr>
              <p:nvPr/>
            </p:nvSpPr>
            <p:spPr bwMode="auto">
              <a:xfrm>
                <a:off x="1634" y="1776"/>
                <a:ext cx="622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M</a:t>
                </a:r>
                <a:r>
                  <a:rPr lang="cs-CZ" sz="1600" b="1">
                    <a:latin typeface="Times New Roman" pitchFamily="18" charset="0"/>
                    <a:sym typeface="Symbol" pitchFamily="18" charset="2"/>
                  </a:rPr>
                  <a:t></a:t>
                </a:r>
              </a:p>
              <a:p>
                <a:pPr eaLnBrk="0" hangingPunct="0">
                  <a:lnSpc>
                    <a:spcPct val="20000"/>
                  </a:lnSpc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  <a:sym typeface="Symbol" pitchFamily="18" charset="2"/>
                  </a:rPr>
                  <a:t>(D.C.)</a:t>
                </a:r>
                <a:endParaRPr lang="cs-CZ" sz="1600" b="1">
                  <a:latin typeface="Times New Roman" pitchFamily="18" charset="0"/>
                </a:endParaRPr>
              </a:p>
            </p:txBody>
          </p:sp>
        </p:grpSp>
        <p:sp>
          <p:nvSpPr>
            <p:cNvPr id="27680" name="Freeform 32"/>
            <p:cNvSpPr>
              <a:spLocks/>
            </p:cNvSpPr>
            <p:nvPr/>
          </p:nvSpPr>
          <p:spPr bwMode="auto">
            <a:xfrm>
              <a:off x="1903" y="1301"/>
              <a:ext cx="638" cy="469"/>
            </a:xfrm>
            <a:custGeom>
              <a:avLst/>
              <a:gdLst>
                <a:gd name="T0" fmla="*/ 305 w 726"/>
                <a:gd name="T1" fmla="*/ 12 h 504"/>
                <a:gd name="T2" fmla="*/ 42 w 726"/>
                <a:gd name="T3" fmla="*/ 145 h 504"/>
                <a:gd name="T4" fmla="*/ 51 w 726"/>
                <a:gd name="T5" fmla="*/ 331 h 504"/>
                <a:gd name="T6" fmla="*/ 174 w 726"/>
                <a:gd name="T7" fmla="*/ 464 h 504"/>
                <a:gd name="T8" fmla="*/ 428 w 726"/>
                <a:gd name="T9" fmla="*/ 497 h 504"/>
                <a:gd name="T10" fmla="*/ 616 w 726"/>
                <a:gd name="T11" fmla="*/ 424 h 504"/>
                <a:gd name="T12" fmla="*/ 715 w 726"/>
                <a:gd name="T13" fmla="*/ 225 h 504"/>
                <a:gd name="T14" fmla="*/ 552 w 726"/>
                <a:gd name="T15" fmla="*/ 36 h 504"/>
                <a:gd name="T16" fmla="*/ 305 w 726"/>
                <a:gd name="T17" fmla="*/ 1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504">
                  <a:moveTo>
                    <a:pt x="305" y="12"/>
                  </a:moveTo>
                  <a:cubicBezTo>
                    <a:pt x="195" y="30"/>
                    <a:pt x="85" y="92"/>
                    <a:pt x="42" y="145"/>
                  </a:cubicBezTo>
                  <a:cubicBezTo>
                    <a:pt x="0" y="198"/>
                    <a:pt x="29" y="278"/>
                    <a:pt x="51" y="331"/>
                  </a:cubicBezTo>
                  <a:cubicBezTo>
                    <a:pt x="72" y="384"/>
                    <a:pt x="111" y="436"/>
                    <a:pt x="174" y="464"/>
                  </a:cubicBezTo>
                  <a:cubicBezTo>
                    <a:pt x="236" y="492"/>
                    <a:pt x="354" y="504"/>
                    <a:pt x="428" y="497"/>
                  </a:cubicBezTo>
                  <a:cubicBezTo>
                    <a:pt x="501" y="491"/>
                    <a:pt x="568" y="470"/>
                    <a:pt x="616" y="424"/>
                  </a:cubicBezTo>
                  <a:cubicBezTo>
                    <a:pt x="664" y="379"/>
                    <a:pt x="726" y="290"/>
                    <a:pt x="715" y="225"/>
                  </a:cubicBezTo>
                  <a:cubicBezTo>
                    <a:pt x="704" y="160"/>
                    <a:pt x="620" y="72"/>
                    <a:pt x="552" y="36"/>
                  </a:cubicBezTo>
                  <a:cubicBezTo>
                    <a:pt x="484" y="0"/>
                    <a:pt x="356" y="17"/>
                    <a:pt x="305" y="1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56353" name="Freeform 33"/>
            <p:cNvSpPr>
              <a:spLocks/>
            </p:cNvSpPr>
            <p:nvPr/>
          </p:nvSpPr>
          <p:spPr bwMode="auto">
            <a:xfrm>
              <a:off x="2010" y="1346"/>
              <a:ext cx="447" cy="328"/>
            </a:xfrm>
            <a:custGeom>
              <a:avLst/>
              <a:gdLst>
                <a:gd name="T0" fmla="*/ 239 w 509"/>
                <a:gd name="T1" fmla="*/ 7 h 353"/>
                <a:gd name="T2" fmla="*/ 62 w 509"/>
                <a:gd name="T3" fmla="*/ 48 h 353"/>
                <a:gd name="T4" fmla="*/ 10 w 509"/>
                <a:gd name="T5" fmla="*/ 196 h 353"/>
                <a:gd name="T6" fmla="*/ 122 w 509"/>
                <a:gd name="T7" fmla="*/ 328 h 353"/>
                <a:gd name="T8" fmla="*/ 302 w 509"/>
                <a:gd name="T9" fmla="*/ 344 h 353"/>
                <a:gd name="T10" fmla="*/ 450 w 509"/>
                <a:gd name="T11" fmla="*/ 292 h 353"/>
                <a:gd name="T12" fmla="*/ 498 w 509"/>
                <a:gd name="T13" fmla="*/ 124 h 353"/>
                <a:gd name="T14" fmla="*/ 384 w 509"/>
                <a:gd name="T15" fmla="*/ 25 h 353"/>
                <a:gd name="T16" fmla="*/ 239 w 509"/>
                <a:gd name="T17" fmla="*/ 7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" h="353">
                  <a:moveTo>
                    <a:pt x="239" y="7"/>
                  </a:moveTo>
                  <a:cubicBezTo>
                    <a:pt x="185" y="11"/>
                    <a:pt x="100" y="17"/>
                    <a:pt x="62" y="48"/>
                  </a:cubicBezTo>
                  <a:cubicBezTo>
                    <a:pt x="24" y="79"/>
                    <a:pt x="0" y="149"/>
                    <a:pt x="10" y="196"/>
                  </a:cubicBezTo>
                  <a:cubicBezTo>
                    <a:pt x="20" y="243"/>
                    <a:pt x="73" y="303"/>
                    <a:pt x="122" y="328"/>
                  </a:cubicBezTo>
                  <a:cubicBezTo>
                    <a:pt x="171" y="353"/>
                    <a:pt x="247" y="350"/>
                    <a:pt x="302" y="344"/>
                  </a:cubicBezTo>
                  <a:cubicBezTo>
                    <a:pt x="357" y="338"/>
                    <a:pt x="417" y="329"/>
                    <a:pt x="450" y="292"/>
                  </a:cubicBezTo>
                  <a:cubicBezTo>
                    <a:pt x="483" y="255"/>
                    <a:pt x="509" y="168"/>
                    <a:pt x="498" y="124"/>
                  </a:cubicBezTo>
                  <a:cubicBezTo>
                    <a:pt x="487" y="80"/>
                    <a:pt x="427" y="44"/>
                    <a:pt x="384" y="25"/>
                  </a:cubicBezTo>
                  <a:cubicBezTo>
                    <a:pt x="341" y="6"/>
                    <a:pt x="294" y="0"/>
                    <a:pt x="239" y="7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54" name="Text Box 34"/>
            <p:cNvSpPr txBox="1">
              <a:spLocks noChangeArrowheads="1"/>
            </p:cNvSpPr>
            <p:nvPr/>
          </p:nvSpPr>
          <p:spPr bwMode="auto">
            <a:xfrm>
              <a:off x="2072" y="1346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400" b="1">
                  <a:latin typeface="Times New Roman" pitchFamily="18" charset="0"/>
                </a:rPr>
                <a:t>T</a:t>
              </a:r>
            </a:p>
          </p:txBody>
        </p:sp>
        <p:grpSp>
          <p:nvGrpSpPr>
            <p:cNvPr id="56355" name="Group 35"/>
            <p:cNvGrpSpPr>
              <a:grpSpLocks/>
            </p:cNvGrpSpPr>
            <p:nvPr/>
          </p:nvGrpSpPr>
          <p:grpSpPr bwMode="auto">
            <a:xfrm>
              <a:off x="3378" y="2283"/>
              <a:ext cx="379" cy="323"/>
              <a:chOff x="2880" y="1776"/>
              <a:chExt cx="672" cy="429"/>
            </a:xfrm>
          </p:grpSpPr>
          <p:sp>
            <p:nvSpPr>
              <p:cNvPr id="56356" name="Freeform 36"/>
              <p:cNvSpPr>
                <a:spLocks/>
              </p:cNvSpPr>
              <p:nvPr/>
            </p:nvSpPr>
            <p:spPr bwMode="auto">
              <a:xfrm>
                <a:off x="2880" y="1776"/>
                <a:ext cx="672" cy="415"/>
              </a:xfrm>
              <a:custGeom>
                <a:avLst/>
                <a:gdLst>
                  <a:gd name="T0" fmla="*/ 286 w 524"/>
                  <a:gd name="T1" fmla="*/ 0 h 444"/>
                  <a:gd name="T2" fmla="*/ 40 w 524"/>
                  <a:gd name="T3" fmla="*/ 112 h 444"/>
                  <a:gd name="T4" fmla="*/ 47 w 524"/>
                  <a:gd name="T5" fmla="*/ 269 h 444"/>
                  <a:gd name="T6" fmla="*/ 163 w 524"/>
                  <a:gd name="T7" fmla="*/ 381 h 444"/>
                  <a:gd name="T8" fmla="*/ 401 w 524"/>
                  <a:gd name="T9" fmla="*/ 409 h 444"/>
                  <a:gd name="T10" fmla="*/ 578 w 524"/>
                  <a:gd name="T11" fmla="*/ 348 h 444"/>
                  <a:gd name="T12" fmla="*/ 671 w 524"/>
                  <a:gd name="T13" fmla="*/ 179 h 444"/>
                  <a:gd name="T14" fmla="*/ 586 w 524"/>
                  <a:gd name="T15" fmla="*/ 39 h 444"/>
                  <a:gd name="T16" fmla="*/ 286 w 524"/>
                  <a:gd name="T17" fmla="*/ 0 h 4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4" h="444">
                    <a:moveTo>
                      <a:pt x="223" y="0"/>
                    </a:moveTo>
                    <a:cubicBezTo>
                      <a:pt x="143" y="16"/>
                      <a:pt x="62" y="72"/>
                      <a:pt x="31" y="120"/>
                    </a:cubicBezTo>
                    <a:cubicBezTo>
                      <a:pt x="0" y="168"/>
                      <a:pt x="21" y="240"/>
                      <a:pt x="37" y="288"/>
                    </a:cubicBezTo>
                    <a:cubicBezTo>
                      <a:pt x="53" y="336"/>
                      <a:pt x="81" y="383"/>
                      <a:pt x="127" y="408"/>
                    </a:cubicBezTo>
                    <a:cubicBezTo>
                      <a:pt x="173" y="433"/>
                      <a:pt x="259" y="444"/>
                      <a:pt x="313" y="438"/>
                    </a:cubicBezTo>
                    <a:cubicBezTo>
                      <a:pt x="367" y="432"/>
                      <a:pt x="416" y="413"/>
                      <a:pt x="451" y="372"/>
                    </a:cubicBezTo>
                    <a:cubicBezTo>
                      <a:pt x="486" y="331"/>
                      <a:pt x="522" y="247"/>
                      <a:pt x="523" y="192"/>
                    </a:cubicBezTo>
                    <a:cubicBezTo>
                      <a:pt x="524" y="137"/>
                      <a:pt x="507" y="74"/>
                      <a:pt x="457" y="42"/>
                    </a:cubicBezTo>
                    <a:cubicBezTo>
                      <a:pt x="407" y="10"/>
                      <a:pt x="272" y="9"/>
                      <a:pt x="223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6C1FF"/>
                  </a:gs>
                  <a:gs pos="100000">
                    <a:srgbClr val="9900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5C0099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57" name="Freeform 37"/>
              <p:cNvSpPr>
                <a:spLocks/>
              </p:cNvSpPr>
              <p:nvPr/>
            </p:nvSpPr>
            <p:spPr bwMode="auto">
              <a:xfrm>
                <a:off x="2976" y="1824"/>
                <a:ext cx="432" cy="307"/>
              </a:xfrm>
              <a:custGeom>
                <a:avLst/>
                <a:gdLst>
                  <a:gd name="T0" fmla="*/ 290 w 323"/>
                  <a:gd name="T1" fmla="*/ 9 h 259"/>
                  <a:gd name="T2" fmla="*/ 27 w 323"/>
                  <a:gd name="T3" fmla="*/ 146 h 259"/>
                  <a:gd name="T4" fmla="*/ 132 w 323"/>
                  <a:gd name="T5" fmla="*/ 288 h 259"/>
                  <a:gd name="T6" fmla="*/ 316 w 323"/>
                  <a:gd name="T7" fmla="*/ 260 h 259"/>
                  <a:gd name="T8" fmla="*/ 428 w 323"/>
                  <a:gd name="T9" fmla="*/ 203 h 259"/>
                  <a:gd name="T10" fmla="*/ 290 w 323"/>
                  <a:gd name="T11" fmla="*/ 9 h 2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3" h="259">
                    <a:moveTo>
                      <a:pt x="217" y="8"/>
                    </a:moveTo>
                    <a:cubicBezTo>
                      <a:pt x="167" y="0"/>
                      <a:pt x="40" y="84"/>
                      <a:pt x="20" y="123"/>
                    </a:cubicBezTo>
                    <a:cubicBezTo>
                      <a:pt x="0" y="162"/>
                      <a:pt x="63" y="227"/>
                      <a:pt x="99" y="243"/>
                    </a:cubicBezTo>
                    <a:cubicBezTo>
                      <a:pt x="135" y="259"/>
                      <a:pt x="199" y="231"/>
                      <a:pt x="236" y="219"/>
                    </a:cubicBezTo>
                    <a:cubicBezTo>
                      <a:pt x="273" y="207"/>
                      <a:pt x="323" y="206"/>
                      <a:pt x="320" y="171"/>
                    </a:cubicBezTo>
                    <a:cubicBezTo>
                      <a:pt x="317" y="136"/>
                      <a:pt x="267" y="16"/>
                      <a:pt x="217" y="8"/>
                    </a:cubicBezTo>
                    <a:close/>
                  </a:path>
                </a:pathLst>
              </a:custGeom>
              <a:solidFill>
                <a:srgbClr val="BE3D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722599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58" name="Text Box 38"/>
              <p:cNvSpPr txBox="1">
                <a:spLocks noChangeArrowheads="1"/>
              </p:cNvSpPr>
              <p:nvPr/>
            </p:nvSpPr>
            <p:spPr bwMode="auto">
              <a:xfrm>
                <a:off x="3121" y="1822"/>
                <a:ext cx="286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s-CZ" sz="2400" b="1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56359" name="Group 39"/>
            <p:cNvGrpSpPr>
              <a:grpSpLocks/>
            </p:cNvGrpSpPr>
            <p:nvPr/>
          </p:nvGrpSpPr>
          <p:grpSpPr bwMode="auto">
            <a:xfrm>
              <a:off x="3589" y="2076"/>
              <a:ext cx="379" cy="341"/>
              <a:chOff x="2880" y="1776"/>
              <a:chExt cx="672" cy="415"/>
            </a:xfrm>
          </p:grpSpPr>
          <p:sp>
            <p:nvSpPr>
              <p:cNvPr id="56360" name="Freeform 40"/>
              <p:cNvSpPr>
                <a:spLocks/>
              </p:cNvSpPr>
              <p:nvPr/>
            </p:nvSpPr>
            <p:spPr bwMode="auto">
              <a:xfrm>
                <a:off x="2880" y="1776"/>
                <a:ext cx="672" cy="415"/>
              </a:xfrm>
              <a:custGeom>
                <a:avLst/>
                <a:gdLst>
                  <a:gd name="T0" fmla="*/ 286 w 524"/>
                  <a:gd name="T1" fmla="*/ 0 h 444"/>
                  <a:gd name="T2" fmla="*/ 40 w 524"/>
                  <a:gd name="T3" fmla="*/ 112 h 444"/>
                  <a:gd name="T4" fmla="*/ 47 w 524"/>
                  <a:gd name="T5" fmla="*/ 269 h 444"/>
                  <a:gd name="T6" fmla="*/ 163 w 524"/>
                  <a:gd name="T7" fmla="*/ 381 h 444"/>
                  <a:gd name="T8" fmla="*/ 401 w 524"/>
                  <a:gd name="T9" fmla="*/ 409 h 444"/>
                  <a:gd name="T10" fmla="*/ 578 w 524"/>
                  <a:gd name="T11" fmla="*/ 348 h 444"/>
                  <a:gd name="T12" fmla="*/ 671 w 524"/>
                  <a:gd name="T13" fmla="*/ 179 h 444"/>
                  <a:gd name="T14" fmla="*/ 586 w 524"/>
                  <a:gd name="T15" fmla="*/ 39 h 444"/>
                  <a:gd name="T16" fmla="*/ 286 w 524"/>
                  <a:gd name="T17" fmla="*/ 0 h 4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4" h="444">
                    <a:moveTo>
                      <a:pt x="223" y="0"/>
                    </a:moveTo>
                    <a:cubicBezTo>
                      <a:pt x="143" y="16"/>
                      <a:pt x="62" y="72"/>
                      <a:pt x="31" y="120"/>
                    </a:cubicBezTo>
                    <a:cubicBezTo>
                      <a:pt x="0" y="168"/>
                      <a:pt x="21" y="240"/>
                      <a:pt x="37" y="288"/>
                    </a:cubicBezTo>
                    <a:cubicBezTo>
                      <a:pt x="53" y="336"/>
                      <a:pt x="81" y="383"/>
                      <a:pt x="127" y="408"/>
                    </a:cubicBezTo>
                    <a:cubicBezTo>
                      <a:pt x="173" y="433"/>
                      <a:pt x="259" y="444"/>
                      <a:pt x="313" y="438"/>
                    </a:cubicBezTo>
                    <a:cubicBezTo>
                      <a:pt x="367" y="432"/>
                      <a:pt x="416" y="413"/>
                      <a:pt x="451" y="372"/>
                    </a:cubicBezTo>
                    <a:cubicBezTo>
                      <a:pt x="486" y="331"/>
                      <a:pt x="522" y="247"/>
                      <a:pt x="523" y="192"/>
                    </a:cubicBezTo>
                    <a:cubicBezTo>
                      <a:pt x="524" y="137"/>
                      <a:pt x="507" y="74"/>
                      <a:pt x="457" y="42"/>
                    </a:cubicBezTo>
                    <a:cubicBezTo>
                      <a:pt x="407" y="10"/>
                      <a:pt x="272" y="9"/>
                      <a:pt x="223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6C1FF"/>
                  </a:gs>
                  <a:gs pos="100000">
                    <a:srgbClr val="9900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5C0099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61" name="Freeform 41"/>
              <p:cNvSpPr>
                <a:spLocks/>
              </p:cNvSpPr>
              <p:nvPr/>
            </p:nvSpPr>
            <p:spPr bwMode="auto">
              <a:xfrm>
                <a:off x="2976" y="1824"/>
                <a:ext cx="432" cy="307"/>
              </a:xfrm>
              <a:custGeom>
                <a:avLst/>
                <a:gdLst>
                  <a:gd name="T0" fmla="*/ 290 w 323"/>
                  <a:gd name="T1" fmla="*/ 9 h 259"/>
                  <a:gd name="T2" fmla="*/ 27 w 323"/>
                  <a:gd name="T3" fmla="*/ 146 h 259"/>
                  <a:gd name="T4" fmla="*/ 132 w 323"/>
                  <a:gd name="T5" fmla="*/ 288 h 259"/>
                  <a:gd name="T6" fmla="*/ 316 w 323"/>
                  <a:gd name="T7" fmla="*/ 260 h 259"/>
                  <a:gd name="T8" fmla="*/ 428 w 323"/>
                  <a:gd name="T9" fmla="*/ 203 h 259"/>
                  <a:gd name="T10" fmla="*/ 290 w 323"/>
                  <a:gd name="T11" fmla="*/ 9 h 2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3" h="259">
                    <a:moveTo>
                      <a:pt x="217" y="8"/>
                    </a:moveTo>
                    <a:cubicBezTo>
                      <a:pt x="167" y="0"/>
                      <a:pt x="40" y="84"/>
                      <a:pt x="20" y="123"/>
                    </a:cubicBezTo>
                    <a:cubicBezTo>
                      <a:pt x="0" y="162"/>
                      <a:pt x="63" y="227"/>
                      <a:pt x="99" y="243"/>
                    </a:cubicBezTo>
                    <a:cubicBezTo>
                      <a:pt x="135" y="259"/>
                      <a:pt x="199" y="231"/>
                      <a:pt x="236" y="219"/>
                    </a:cubicBezTo>
                    <a:cubicBezTo>
                      <a:pt x="273" y="207"/>
                      <a:pt x="323" y="206"/>
                      <a:pt x="320" y="171"/>
                    </a:cubicBezTo>
                    <a:cubicBezTo>
                      <a:pt x="317" y="136"/>
                      <a:pt x="267" y="16"/>
                      <a:pt x="217" y="8"/>
                    </a:cubicBezTo>
                    <a:close/>
                  </a:path>
                </a:pathLst>
              </a:custGeom>
              <a:solidFill>
                <a:srgbClr val="BE3D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722599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62" name="Text Box 42"/>
              <p:cNvSpPr txBox="1">
                <a:spLocks noChangeArrowheads="1"/>
              </p:cNvSpPr>
              <p:nvPr/>
            </p:nvSpPr>
            <p:spPr bwMode="auto">
              <a:xfrm>
                <a:off x="3121" y="1822"/>
                <a:ext cx="286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s-CZ" sz="2400" b="1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56363" name="Group 43"/>
            <p:cNvGrpSpPr>
              <a:grpSpLocks/>
            </p:cNvGrpSpPr>
            <p:nvPr/>
          </p:nvGrpSpPr>
          <p:grpSpPr bwMode="auto">
            <a:xfrm>
              <a:off x="2325" y="2194"/>
              <a:ext cx="460" cy="413"/>
              <a:chOff x="1876" y="1776"/>
              <a:chExt cx="716" cy="492"/>
            </a:xfrm>
          </p:grpSpPr>
          <p:sp>
            <p:nvSpPr>
              <p:cNvPr id="27692" name="Freeform 44"/>
              <p:cNvSpPr>
                <a:spLocks/>
              </p:cNvSpPr>
              <p:nvPr/>
            </p:nvSpPr>
            <p:spPr bwMode="auto">
              <a:xfrm>
                <a:off x="1876" y="1776"/>
                <a:ext cx="716" cy="492"/>
              </a:xfrm>
              <a:custGeom>
                <a:avLst/>
                <a:gdLst>
                  <a:gd name="T0" fmla="*/ 223 w 524"/>
                  <a:gd name="T1" fmla="*/ 0 h 444"/>
                  <a:gd name="T2" fmla="*/ 31 w 524"/>
                  <a:gd name="T3" fmla="*/ 120 h 444"/>
                  <a:gd name="T4" fmla="*/ 37 w 524"/>
                  <a:gd name="T5" fmla="*/ 288 h 444"/>
                  <a:gd name="T6" fmla="*/ 127 w 524"/>
                  <a:gd name="T7" fmla="*/ 408 h 444"/>
                  <a:gd name="T8" fmla="*/ 313 w 524"/>
                  <a:gd name="T9" fmla="*/ 438 h 444"/>
                  <a:gd name="T10" fmla="*/ 451 w 524"/>
                  <a:gd name="T11" fmla="*/ 372 h 444"/>
                  <a:gd name="T12" fmla="*/ 523 w 524"/>
                  <a:gd name="T13" fmla="*/ 192 h 444"/>
                  <a:gd name="T14" fmla="*/ 457 w 524"/>
                  <a:gd name="T15" fmla="*/ 42 h 444"/>
                  <a:gd name="T16" fmla="*/ 223 w 524"/>
                  <a:gd name="T17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4" h="444">
                    <a:moveTo>
                      <a:pt x="223" y="0"/>
                    </a:moveTo>
                    <a:cubicBezTo>
                      <a:pt x="143" y="16"/>
                      <a:pt x="62" y="72"/>
                      <a:pt x="31" y="120"/>
                    </a:cubicBezTo>
                    <a:cubicBezTo>
                      <a:pt x="0" y="168"/>
                      <a:pt x="21" y="240"/>
                      <a:pt x="37" y="288"/>
                    </a:cubicBezTo>
                    <a:cubicBezTo>
                      <a:pt x="53" y="336"/>
                      <a:pt x="81" y="383"/>
                      <a:pt x="127" y="408"/>
                    </a:cubicBezTo>
                    <a:cubicBezTo>
                      <a:pt x="173" y="433"/>
                      <a:pt x="259" y="444"/>
                      <a:pt x="313" y="438"/>
                    </a:cubicBezTo>
                    <a:cubicBezTo>
                      <a:pt x="367" y="432"/>
                      <a:pt x="416" y="413"/>
                      <a:pt x="451" y="372"/>
                    </a:cubicBezTo>
                    <a:cubicBezTo>
                      <a:pt x="486" y="331"/>
                      <a:pt x="522" y="247"/>
                      <a:pt x="523" y="192"/>
                    </a:cubicBezTo>
                    <a:cubicBezTo>
                      <a:pt x="524" y="137"/>
                      <a:pt x="507" y="74"/>
                      <a:pt x="457" y="42"/>
                    </a:cubicBezTo>
                    <a:cubicBezTo>
                      <a:pt x="407" y="10"/>
                      <a:pt x="272" y="9"/>
                      <a:pt x="223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pitchFamily="34" charset="0"/>
                </a:endParaRPr>
              </a:p>
            </p:txBody>
          </p:sp>
          <p:sp>
            <p:nvSpPr>
              <p:cNvPr id="56365" name="Freeform 45"/>
              <p:cNvSpPr>
                <a:spLocks/>
              </p:cNvSpPr>
              <p:nvPr/>
            </p:nvSpPr>
            <p:spPr bwMode="auto">
              <a:xfrm>
                <a:off x="2050" y="1872"/>
                <a:ext cx="350" cy="335"/>
              </a:xfrm>
              <a:custGeom>
                <a:avLst/>
                <a:gdLst>
                  <a:gd name="T0" fmla="*/ 169 w 350"/>
                  <a:gd name="T1" fmla="*/ 7 h 335"/>
                  <a:gd name="T2" fmla="*/ 25 w 350"/>
                  <a:gd name="T3" fmla="*/ 61 h 335"/>
                  <a:gd name="T4" fmla="*/ 19 w 350"/>
                  <a:gd name="T5" fmla="*/ 199 h 335"/>
                  <a:gd name="T6" fmla="*/ 98 w 350"/>
                  <a:gd name="T7" fmla="*/ 319 h 335"/>
                  <a:gd name="T8" fmla="*/ 235 w 350"/>
                  <a:gd name="T9" fmla="*/ 295 h 335"/>
                  <a:gd name="T10" fmla="*/ 319 w 350"/>
                  <a:gd name="T11" fmla="*/ 247 h 335"/>
                  <a:gd name="T12" fmla="*/ 349 w 350"/>
                  <a:gd name="T13" fmla="*/ 121 h 335"/>
                  <a:gd name="T14" fmla="*/ 314 w 350"/>
                  <a:gd name="T15" fmla="*/ 25 h 335"/>
                  <a:gd name="T16" fmla="*/ 169 w 350"/>
                  <a:gd name="T17" fmla="*/ 7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0" h="335">
                    <a:moveTo>
                      <a:pt x="169" y="7"/>
                    </a:moveTo>
                    <a:cubicBezTo>
                      <a:pt x="121" y="13"/>
                      <a:pt x="50" y="29"/>
                      <a:pt x="25" y="61"/>
                    </a:cubicBezTo>
                    <a:cubicBezTo>
                      <a:pt x="0" y="93"/>
                      <a:pt x="7" y="156"/>
                      <a:pt x="19" y="199"/>
                    </a:cubicBezTo>
                    <a:cubicBezTo>
                      <a:pt x="31" y="242"/>
                      <a:pt x="62" y="303"/>
                      <a:pt x="98" y="319"/>
                    </a:cubicBezTo>
                    <a:cubicBezTo>
                      <a:pt x="134" y="335"/>
                      <a:pt x="198" y="307"/>
                      <a:pt x="235" y="295"/>
                    </a:cubicBezTo>
                    <a:cubicBezTo>
                      <a:pt x="272" y="283"/>
                      <a:pt x="300" y="276"/>
                      <a:pt x="319" y="247"/>
                    </a:cubicBezTo>
                    <a:cubicBezTo>
                      <a:pt x="338" y="218"/>
                      <a:pt x="350" y="158"/>
                      <a:pt x="349" y="121"/>
                    </a:cubicBezTo>
                    <a:cubicBezTo>
                      <a:pt x="348" y="84"/>
                      <a:pt x="344" y="44"/>
                      <a:pt x="314" y="25"/>
                    </a:cubicBezTo>
                    <a:cubicBezTo>
                      <a:pt x="284" y="6"/>
                      <a:pt x="224" y="0"/>
                      <a:pt x="169" y="7"/>
                    </a:cubicBezTo>
                    <a:close/>
                  </a:path>
                </a:pathLst>
              </a:custGeom>
              <a:solidFill>
                <a:schemeClr val="accent2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66" name="Text Box 46"/>
              <p:cNvSpPr txBox="1">
                <a:spLocks noChangeArrowheads="1"/>
              </p:cNvSpPr>
              <p:nvPr/>
            </p:nvSpPr>
            <p:spPr bwMode="auto">
              <a:xfrm>
                <a:off x="2113" y="1872"/>
                <a:ext cx="286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s-CZ" sz="2400" b="1">
                    <a:latin typeface="Times New Roman" pitchFamily="18" charset="0"/>
                  </a:rPr>
                  <a:t>T</a:t>
                </a:r>
              </a:p>
            </p:txBody>
          </p:sp>
        </p:grpSp>
        <p:grpSp>
          <p:nvGrpSpPr>
            <p:cNvPr id="56367" name="Group 47"/>
            <p:cNvGrpSpPr>
              <a:grpSpLocks/>
            </p:cNvGrpSpPr>
            <p:nvPr/>
          </p:nvGrpSpPr>
          <p:grpSpPr bwMode="auto">
            <a:xfrm>
              <a:off x="464" y="814"/>
              <a:ext cx="337" cy="267"/>
              <a:chOff x="1248" y="2160"/>
              <a:chExt cx="624" cy="384"/>
            </a:xfrm>
          </p:grpSpPr>
          <p:sp>
            <p:nvSpPr>
              <p:cNvPr id="56368" name="AutoShape 48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69" name="Oval 49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6370" name="AutoShape 50"/>
            <p:cNvSpPr>
              <a:spLocks noChangeArrowheads="1"/>
            </p:cNvSpPr>
            <p:nvPr/>
          </p:nvSpPr>
          <p:spPr bwMode="auto">
            <a:xfrm>
              <a:off x="801" y="814"/>
              <a:ext cx="337" cy="267"/>
            </a:xfrm>
            <a:prstGeom prst="roundRect">
              <a:avLst>
                <a:gd name="adj" fmla="val 37241"/>
              </a:avLst>
            </a:prstGeom>
            <a:gradFill rotWithShape="0">
              <a:gsLst>
                <a:gs pos="0">
                  <a:srgbClr val="FFF3F4"/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4A4D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auto">
            <a:xfrm>
              <a:off x="931" y="859"/>
              <a:ext cx="155" cy="134"/>
            </a:xfrm>
            <a:prstGeom prst="ellipse">
              <a:avLst/>
            </a:prstGeom>
            <a:solidFill>
              <a:srgbClr val="7E0003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4C0002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56372" name="Group 52"/>
            <p:cNvGrpSpPr>
              <a:grpSpLocks/>
            </p:cNvGrpSpPr>
            <p:nvPr/>
          </p:nvGrpSpPr>
          <p:grpSpPr bwMode="auto">
            <a:xfrm>
              <a:off x="1146" y="814"/>
              <a:ext cx="337" cy="267"/>
              <a:chOff x="1248" y="2160"/>
              <a:chExt cx="624" cy="384"/>
            </a:xfrm>
          </p:grpSpPr>
          <p:sp>
            <p:nvSpPr>
              <p:cNvPr id="56373" name="AutoShape 53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74" name="Oval 54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6375" name="Group 55"/>
            <p:cNvGrpSpPr>
              <a:grpSpLocks/>
            </p:cNvGrpSpPr>
            <p:nvPr/>
          </p:nvGrpSpPr>
          <p:grpSpPr bwMode="auto">
            <a:xfrm>
              <a:off x="1483" y="814"/>
              <a:ext cx="337" cy="267"/>
              <a:chOff x="1248" y="2160"/>
              <a:chExt cx="624" cy="384"/>
            </a:xfrm>
          </p:grpSpPr>
          <p:sp>
            <p:nvSpPr>
              <p:cNvPr id="56376" name="AutoShape 56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77" name="Oval 57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6378" name="Group 58"/>
            <p:cNvGrpSpPr>
              <a:grpSpLocks/>
            </p:cNvGrpSpPr>
            <p:nvPr/>
          </p:nvGrpSpPr>
          <p:grpSpPr bwMode="auto">
            <a:xfrm>
              <a:off x="1831" y="814"/>
              <a:ext cx="337" cy="267"/>
              <a:chOff x="1248" y="2160"/>
              <a:chExt cx="624" cy="384"/>
            </a:xfrm>
          </p:grpSpPr>
          <p:sp>
            <p:nvSpPr>
              <p:cNvPr id="56379" name="AutoShape 59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624" cy="384"/>
              </a:xfrm>
              <a:prstGeom prst="roundRect">
                <a:avLst>
                  <a:gd name="adj" fmla="val 37241"/>
                </a:avLst>
              </a:prstGeom>
              <a:gradFill rotWithShape="0">
                <a:gsLst>
                  <a:gs pos="0">
                    <a:srgbClr val="FFF3F4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4A4D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80" name="Oval 60"/>
              <p:cNvSpPr>
                <a:spLocks noChangeArrowheads="1"/>
              </p:cNvSpPr>
              <p:nvPr/>
            </p:nvSpPr>
            <p:spPr bwMode="auto">
              <a:xfrm>
                <a:off x="1488" y="2225"/>
                <a:ext cx="288" cy="192"/>
              </a:xfrm>
              <a:prstGeom prst="ellipse">
                <a:avLst/>
              </a:prstGeom>
              <a:solidFill>
                <a:srgbClr val="7E000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4C0002"/>
                </a:prst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6381" name="Group 61"/>
            <p:cNvGrpSpPr>
              <a:grpSpLocks/>
            </p:cNvGrpSpPr>
            <p:nvPr/>
          </p:nvGrpSpPr>
          <p:grpSpPr bwMode="auto">
            <a:xfrm>
              <a:off x="4771" y="3266"/>
              <a:ext cx="379" cy="341"/>
              <a:chOff x="2880" y="1776"/>
              <a:chExt cx="672" cy="415"/>
            </a:xfrm>
          </p:grpSpPr>
          <p:sp>
            <p:nvSpPr>
              <p:cNvPr id="56382" name="Freeform 62"/>
              <p:cNvSpPr>
                <a:spLocks/>
              </p:cNvSpPr>
              <p:nvPr/>
            </p:nvSpPr>
            <p:spPr bwMode="auto">
              <a:xfrm>
                <a:off x="2880" y="1776"/>
                <a:ext cx="672" cy="415"/>
              </a:xfrm>
              <a:custGeom>
                <a:avLst/>
                <a:gdLst>
                  <a:gd name="T0" fmla="*/ 286 w 524"/>
                  <a:gd name="T1" fmla="*/ 0 h 444"/>
                  <a:gd name="T2" fmla="*/ 40 w 524"/>
                  <a:gd name="T3" fmla="*/ 112 h 444"/>
                  <a:gd name="T4" fmla="*/ 47 w 524"/>
                  <a:gd name="T5" fmla="*/ 269 h 444"/>
                  <a:gd name="T6" fmla="*/ 163 w 524"/>
                  <a:gd name="T7" fmla="*/ 381 h 444"/>
                  <a:gd name="T8" fmla="*/ 401 w 524"/>
                  <a:gd name="T9" fmla="*/ 409 h 444"/>
                  <a:gd name="T10" fmla="*/ 578 w 524"/>
                  <a:gd name="T11" fmla="*/ 348 h 444"/>
                  <a:gd name="T12" fmla="*/ 671 w 524"/>
                  <a:gd name="T13" fmla="*/ 179 h 444"/>
                  <a:gd name="T14" fmla="*/ 586 w 524"/>
                  <a:gd name="T15" fmla="*/ 39 h 444"/>
                  <a:gd name="T16" fmla="*/ 286 w 524"/>
                  <a:gd name="T17" fmla="*/ 0 h 4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4" h="444">
                    <a:moveTo>
                      <a:pt x="223" y="0"/>
                    </a:moveTo>
                    <a:cubicBezTo>
                      <a:pt x="143" y="16"/>
                      <a:pt x="62" y="72"/>
                      <a:pt x="31" y="120"/>
                    </a:cubicBezTo>
                    <a:cubicBezTo>
                      <a:pt x="0" y="168"/>
                      <a:pt x="21" y="240"/>
                      <a:pt x="37" y="288"/>
                    </a:cubicBezTo>
                    <a:cubicBezTo>
                      <a:pt x="53" y="336"/>
                      <a:pt x="81" y="383"/>
                      <a:pt x="127" y="408"/>
                    </a:cubicBezTo>
                    <a:cubicBezTo>
                      <a:pt x="173" y="433"/>
                      <a:pt x="259" y="444"/>
                      <a:pt x="313" y="438"/>
                    </a:cubicBezTo>
                    <a:cubicBezTo>
                      <a:pt x="367" y="432"/>
                      <a:pt x="416" y="413"/>
                      <a:pt x="451" y="372"/>
                    </a:cubicBezTo>
                    <a:cubicBezTo>
                      <a:pt x="486" y="331"/>
                      <a:pt x="522" y="247"/>
                      <a:pt x="523" y="192"/>
                    </a:cubicBezTo>
                    <a:cubicBezTo>
                      <a:pt x="524" y="137"/>
                      <a:pt x="507" y="74"/>
                      <a:pt x="457" y="42"/>
                    </a:cubicBezTo>
                    <a:cubicBezTo>
                      <a:pt x="407" y="10"/>
                      <a:pt x="272" y="9"/>
                      <a:pt x="223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6C1FF"/>
                  </a:gs>
                  <a:gs pos="100000">
                    <a:srgbClr val="9900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BE3D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83" name="Freeform 63"/>
              <p:cNvSpPr>
                <a:spLocks/>
              </p:cNvSpPr>
              <p:nvPr/>
            </p:nvSpPr>
            <p:spPr bwMode="auto">
              <a:xfrm>
                <a:off x="2976" y="1824"/>
                <a:ext cx="432" cy="307"/>
              </a:xfrm>
              <a:custGeom>
                <a:avLst/>
                <a:gdLst>
                  <a:gd name="T0" fmla="*/ 290 w 323"/>
                  <a:gd name="T1" fmla="*/ 9 h 259"/>
                  <a:gd name="T2" fmla="*/ 27 w 323"/>
                  <a:gd name="T3" fmla="*/ 146 h 259"/>
                  <a:gd name="T4" fmla="*/ 132 w 323"/>
                  <a:gd name="T5" fmla="*/ 288 h 259"/>
                  <a:gd name="T6" fmla="*/ 316 w 323"/>
                  <a:gd name="T7" fmla="*/ 260 h 259"/>
                  <a:gd name="T8" fmla="*/ 428 w 323"/>
                  <a:gd name="T9" fmla="*/ 203 h 259"/>
                  <a:gd name="T10" fmla="*/ 290 w 323"/>
                  <a:gd name="T11" fmla="*/ 9 h 2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3" h="259">
                    <a:moveTo>
                      <a:pt x="217" y="8"/>
                    </a:moveTo>
                    <a:cubicBezTo>
                      <a:pt x="167" y="0"/>
                      <a:pt x="40" y="84"/>
                      <a:pt x="20" y="123"/>
                    </a:cubicBezTo>
                    <a:cubicBezTo>
                      <a:pt x="0" y="162"/>
                      <a:pt x="63" y="227"/>
                      <a:pt x="99" y="243"/>
                    </a:cubicBezTo>
                    <a:cubicBezTo>
                      <a:pt x="135" y="259"/>
                      <a:pt x="199" y="231"/>
                      <a:pt x="236" y="219"/>
                    </a:cubicBezTo>
                    <a:cubicBezTo>
                      <a:pt x="273" y="207"/>
                      <a:pt x="323" y="206"/>
                      <a:pt x="320" y="171"/>
                    </a:cubicBezTo>
                    <a:cubicBezTo>
                      <a:pt x="317" y="136"/>
                      <a:pt x="267" y="16"/>
                      <a:pt x="217" y="8"/>
                    </a:cubicBezTo>
                    <a:close/>
                  </a:path>
                </a:pathLst>
              </a:custGeom>
              <a:solidFill>
                <a:srgbClr val="BE3DFF">
                  <a:alpha val="50195"/>
                </a:srgbClr>
              </a:solidFill>
              <a:ln w="9525">
                <a:solidFill>
                  <a:srgbClr val="BE3D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84" name="Text Box 64"/>
              <p:cNvSpPr txBox="1">
                <a:spLocks noChangeArrowheads="1"/>
              </p:cNvSpPr>
              <p:nvPr/>
            </p:nvSpPr>
            <p:spPr bwMode="auto">
              <a:xfrm>
                <a:off x="3119" y="1822"/>
                <a:ext cx="288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s-CZ" sz="2400" b="1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56385" name="Group 65"/>
            <p:cNvGrpSpPr>
              <a:grpSpLocks/>
            </p:cNvGrpSpPr>
            <p:nvPr/>
          </p:nvGrpSpPr>
          <p:grpSpPr bwMode="auto">
            <a:xfrm>
              <a:off x="3211" y="3583"/>
              <a:ext cx="759" cy="619"/>
              <a:chOff x="1208" y="1447"/>
              <a:chExt cx="1048" cy="765"/>
            </a:xfrm>
          </p:grpSpPr>
          <p:sp>
            <p:nvSpPr>
              <p:cNvPr id="56386" name="Freeform 66"/>
              <p:cNvSpPr>
                <a:spLocks/>
              </p:cNvSpPr>
              <p:nvPr/>
            </p:nvSpPr>
            <p:spPr bwMode="auto">
              <a:xfrm>
                <a:off x="1208" y="1447"/>
                <a:ext cx="1004" cy="765"/>
              </a:xfrm>
              <a:custGeom>
                <a:avLst/>
                <a:gdLst>
                  <a:gd name="T0" fmla="*/ 318 w 1004"/>
                  <a:gd name="T1" fmla="*/ 105 h 765"/>
                  <a:gd name="T2" fmla="*/ 70 w 1004"/>
                  <a:gd name="T3" fmla="*/ 314 h 765"/>
                  <a:gd name="T4" fmla="*/ 83 w 1004"/>
                  <a:gd name="T5" fmla="*/ 627 h 765"/>
                  <a:gd name="T6" fmla="*/ 568 w 1004"/>
                  <a:gd name="T7" fmla="*/ 761 h 765"/>
                  <a:gd name="T8" fmla="*/ 879 w 1004"/>
                  <a:gd name="T9" fmla="*/ 601 h 765"/>
                  <a:gd name="T10" fmla="*/ 1000 w 1004"/>
                  <a:gd name="T11" fmla="*/ 281 h 765"/>
                  <a:gd name="T12" fmla="*/ 853 w 1004"/>
                  <a:gd name="T13" fmla="*/ 40 h 765"/>
                  <a:gd name="T14" fmla="*/ 568 w 1004"/>
                  <a:gd name="T15" fmla="*/ 41 h 765"/>
                  <a:gd name="T16" fmla="*/ 318 w 1004"/>
                  <a:gd name="T17" fmla="*/ 105 h 7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4" h="765">
                    <a:moveTo>
                      <a:pt x="318" y="105"/>
                    </a:moveTo>
                    <a:cubicBezTo>
                      <a:pt x="235" y="150"/>
                      <a:pt x="109" y="227"/>
                      <a:pt x="70" y="314"/>
                    </a:cubicBezTo>
                    <a:cubicBezTo>
                      <a:pt x="31" y="401"/>
                      <a:pt x="0" y="553"/>
                      <a:pt x="83" y="627"/>
                    </a:cubicBezTo>
                    <a:cubicBezTo>
                      <a:pt x="166" y="701"/>
                      <a:pt x="435" y="765"/>
                      <a:pt x="568" y="761"/>
                    </a:cubicBezTo>
                    <a:cubicBezTo>
                      <a:pt x="701" y="757"/>
                      <a:pt x="807" y="681"/>
                      <a:pt x="879" y="601"/>
                    </a:cubicBezTo>
                    <a:cubicBezTo>
                      <a:pt x="951" y="521"/>
                      <a:pt x="1004" y="374"/>
                      <a:pt x="1000" y="281"/>
                    </a:cubicBezTo>
                    <a:cubicBezTo>
                      <a:pt x="996" y="188"/>
                      <a:pt x="925" y="80"/>
                      <a:pt x="853" y="40"/>
                    </a:cubicBezTo>
                    <a:cubicBezTo>
                      <a:pt x="781" y="0"/>
                      <a:pt x="657" y="30"/>
                      <a:pt x="568" y="41"/>
                    </a:cubicBezTo>
                    <a:cubicBezTo>
                      <a:pt x="479" y="52"/>
                      <a:pt x="401" y="60"/>
                      <a:pt x="318" y="10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7E8FF"/>
                  </a:gs>
                  <a:gs pos="100000">
                    <a:srgbClr val="CC66F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87" name="Freeform 67"/>
              <p:cNvSpPr>
                <a:spLocks/>
              </p:cNvSpPr>
              <p:nvPr/>
            </p:nvSpPr>
            <p:spPr bwMode="auto">
              <a:xfrm>
                <a:off x="1392" y="1553"/>
                <a:ext cx="552" cy="478"/>
              </a:xfrm>
              <a:custGeom>
                <a:avLst/>
                <a:gdLst>
                  <a:gd name="T0" fmla="*/ 257 w 552"/>
                  <a:gd name="T1" fmla="*/ 38 h 478"/>
                  <a:gd name="T2" fmla="*/ 74 w 552"/>
                  <a:gd name="T3" fmla="*/ 78 h 478"/>
                  <a:gd name="T4" fmla="*/ 2 w 552"/>
                  <a:gd name="T5" fmla="*/ 271 h 478"/>
                  <a:gd name="T6" fmla="*/ 87 w 552"/>
                  <a:gd name="T7" fmla="*/ 469 h 478"/>
                  <a:gd name="T8" fmla="*/ 192 w 552"/>
                  <a:gd name="T9" fmla="*/ 325 h 478"/>
                  <a:gd name="T10" fmla="*/ 179 w 552"/>
                  <a:gd name="T11" fmla="*/ 130 h 478"/>
                  <a:gd name="T12" fmla="*/ 348 w 552"/>
                  <a:gd name="T13" fmla="*/ 143 h 478"/>
                  <a:gd name="T14" fmla="*/ 530 w 552"/>
                  <a:gd name="T15" fmla="*/ 223 h 478"/>
                  <a:gd name="T16" fmla="*/ 482 w 552"/>
                  <a:gd name="T17" fmla="*/ 31 h 478"/>
                  <a:gd name="T18" fmla="*/ 257 w 552"/>
                  <a:gd name="T19" fmla="*/ 38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2" h="478">
                    <a:moveTo>
                      <a:pt x="257" y="38"/>
                    </a:moveTo>
                    <a:cubicBezTo>
                      <a:pt x="189" y="46"/>
                      <a:pt x="116" y="39"/>
                      <a:pt x="74" y="78"/>
                    </a:cubicBezTo>
                    <a:cubicBezTo>
                      <a:pt x="32" y="117"/>
                      <a:pt x="0" y="206"/>
                      <a:pt x="2" y="271"/>
                    </a:cubicBezTo>
                    <a:cubicBezTo>
                      <a:pt x="4" y="336"/>
                      <a:pt x="56" y="460"/>
                      <a:pt x="87" y="469"/>
                    </a:cubicBezTo>
                    <a:cubicBezTo>
                      <a:pt x="118" y="478"/>
                      <a:pt x="177" y="381"/>
                      <a:pt x="192" y="325"/>
                    </a:cubicBezTo>
                    <a:cubicBezTo>
                      <a:pt x="207" y="269"/>
                      <a:pt x="153" y="160"/>
                      <a:pt x="179" y="130"/>
                    </a:cubicBezTo>
                    <a:cubicBezTo>
                      <a:pt x="205" y="100"/>
                      <a:pt x="290" y="128"/>
                      <a:pt x="348" y="143"/>
                    </a:cubicBezTo>
                    <a:cubicBezTo>
                      <a:pt x="406" y="158"/>
                      <a:pt x="508" y="242"/>
                      <a:pt x="530" y="223"/>
                    </a:cubicBezTo>
                    <a:cubicBezTo>
                      <a:pt x="552" y="204"/>
                      <a:pt x="527" y="62"/>
                      <a:pt x="482" y="31"/>
                    </a:cubicBezTo>
                    <a:cubicBezTo>
                      <a:pt x="437" y="0"/>
                      <a:pt x="325" y="30"/>
                      <a:pt x="257" y="38"/>
                    </a:cubicBezTo>
                    <a:close/>
                  </a:path>
                </a:pathLst>
              </a:custGeom>
              <a:solidFill>
                <a:srgbClr val="820019">
                  <a:alpha val="50195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388" name="Text Box 68"/>
              <p:cNvSpPr txBox="1">
                <a:spLocks noChangeArrowheads="1"/>
              </p:cNvSpPr>
              <p:nvPr/>
            </p:nvSpPr>
            <p:spPr bwMode="auto">
              <a:xfrm>
                <a:off x="1633" y="1776"/>
                <a:ext cx="623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s-CZ" sz="2400" b="1">
                    <a:latin typeface="Times New Roman" pitchFamily="18" charset="0"/>
                  </a:rPr>
                  <a:t>M</a:t>
                </a:r>
                <a:r>
                  <a:rPr lang="cs-CZ" sz="2400" b="1">
                    <a:latin typeface="Times New Roman" pitchFamily="18" charset="0"/>
                    <a:sym typeface="Symbol" pitchFamily="18" charset="2"/>
                  </a:rPr>
                  <a:t></a:t>
                </a:r>
                <a:endParaRPr lang="cs-CZ" sz="2400" b="1">
                  <a:latin typeface="Times New Roman" pitchFamily="18" charset="0"/>
                </a:endParaRPr>
              </a:p>
            </p:txBody>
          </p:sp>
        </p:grpSp>
        <p:sp>
          <p:nvSpPr>
            <p:cNvPr id="56389" name="Freeform 69"/>
            <p:cNvSpPr>
              <a:spLocks/>
            </p:cNvSpPr>
            <p:nvPr/>
          </p:nvSpPr>
          <p:spPr bwMode="auto">
            <a:xfrm>
              <a:off x="4771" y="3674"/>
              <a:ext cx="505" cy="396"/>
            </a:xfrm>
            <a:custGeom>
              <a:avLst/>
              <a:gdLst>
                <a:gd name="T0" fmla="*/ 182 w 1004"/>
                <a:gd name="T1" fmla="*/ 58 h 765"/>
                <a:gd name="T2" fmla="*/ 40 w 1004"/>
                <a:gd name="T3" fmla="*/ 174 h 765"/>
                <a:gd name="T4" fmla="*/ 48 w 1004"/>
                <a:gd name="T5" fmla="*/ 348 h 765"/>
                <a:gd name="T6" fmla="*/ 326 w 1004"/>
                <a:gd name="T7" fmla="*/ 423 h 765"/>
                <a:gd name="T8" fmla="*/ 504 w 1004"/>
                <a:gd name="T9" fmla="*/ 334 h 765"/>
                <a:gd name="T10" fmla="*/ 574 w 1004"/>
                <a:gd name="T11" fmla="*/ 156 h 765"/>
                <a:gd name="T12" fmla="*/ 489 w 1004"/>
                <a:gd name="T13" fmla="*/ 22 h 765"/>
                <a:gd name="T14" fmla="*/ 326 w 1004"/>
                <a:gd name="T15" fmla="*/ 23 h 765"/>
                <a:gd name="T16" fmla="*/ 182 w 1004"/>
                <a:gd name="T17" fmla="*/ 58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4" h="765">
                  <a:moveTo>
                    <a:pt x="318" y="105"/>
                  </a:moveTo>
                  <a:cubicBezTo>
                    <a:pt x="235" y="150"/>
                    <a:pt x="109" y="227"/>
                    <a:pt x="70" y="314"/>
                  </a:cubicBezTo>
                  <a:cubicBezTo>
                    <a:pt x="31" y="401"/>
                    <a:pt x="0" y="553"/>
                    <a:pt x="83" y="627"/>
                  </a:cubicBezTo>
                  <a:cubicBezTo>
                    <a:pt x="166" y="701"/>
                    <a:pt x="435" y="765"/>
                    <a:pt x="568" y="761"/>
                  </a:cubicBezTo>
                  <a:cubicBezTo>
                    <a:pt x="701" y="757"/>
                    <a:pt x="807" y="681"/>
                    <a:pt x="879" y="601"/>
                  </a:cubicBezTo>
                  <a:cubicBezTo>
                    <a:pt x="951" y="521"/>
                    <a:pt x="1004" y="374"/>
                    <a:pt x="1000" y="281"/>
                  </a:cubicBezTo>
                  <a:cubicBezTo>
                    <a:pt x="996" y="188"/>
                    <a:pt x="925" y="80"/>
                    <a:pt x="853" y="40"/>
                  </a:cubicBezTo>
                  <a:cubicBezTo>
                    <a:pt x="781" y="0"/>
                    <a:pt x="657" y="30"/>
                    <a:pt x="568" y="41"/>
                  </a:cubicBezTo>
                  <a:cubicBezTo>
                    <a:pt x="479" y="52"/>
                    <a:pt x="401" y="60"/>
                    <a:pt x="318" y="105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0" name="Freeform 70"/>
            <p:cNvSpPr>
              <a:spLocks/>
            </p:cNvSpPr>
            <p:nvPr/>
          </p:nvSpPr>
          <p:spPr bwMode="auto">
            <a:xfrm>
              <a:off x="4862" y="3715"/>
              <a:ext cx="330" cy="265"/>
            </a:xfrm>
            <a:custGeom>
              <a:avLst/>
              <a:gdLst>
                <a:gd name="T0" fmla="*/ 175 w 552"/>
                <a:gd name="T1" fmla="*/ 23 h 478"/>
                <a:gd name="T2" fmla="*/ 50 w 552"/>
                <a:gd name="T3" fmla="*/ 47 h 478"/>
                <a:gd name="T4" fmla="*/ 1 w 552"/>
                <a:gd name="T5" fmla="*/ 162 h 478"/>
                <a:gd name="T6" fmla="*/ 59 w 552"/>
                <a:gd name="T7" fmla="*/ 280 h 478"/>
                <a:gd name="T8" fmla="*/ 131 w 552"/>
                <a:gd name="T9" fmla="*/ 194 h 478"/>
                <a:gd name="T10" fmla="*/ 122 w 552"/>
                <a:gd name="T11" fmla="*/ 78 h 478"/>
                <a:gd name="T12" fmla="*/ 237 w 552"/>
                <a:gd name="T13" fmla="*/ 85 h 478"/>
                <a:gd name="T14" fmla="*/ 361 w 552"/>
                <a:gd name="T15" fmla="*/ 133 h 478"/>
                <a:gd name="T16" fmla="*/ 328 w 552"/>
                <a:gd name="T17" fmla="*/ 18 h 478"/>
                <a:gd name="T18" fmla="*/ 175 w 552"/>
                <a:gd name="T19" fmla="*/ 23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478">
                  <a:moveTo>
                    <a:pt x="257" y="38"/>
                  </a:moveTo>
                  <a:cubicBezTo>
                    <a:pt x="189" y="46"/>
                    <a:pt x="116" y="39"/>
                    <a:pt x="74" y="78"/>
                  </a:cubicBezTo>
                  <a:cubicBezTo>
                    <a:pt x="32" y="117"/>
                    <a:pt x="0" y="206"/>
                    <a:pt x="2" y="271"/>
                  </a:cubicBezTo>
                  <a:cubicBezTo>
                    <a:pt x="4" y="336"/>
                    <a:pt x="56" y="460"/>
                    <a:pt x="87" y="469"/>
                  </a:cubicBezTo>
                  <a:cubicBezTo>
                    <a:pt x="118" y="478"/>
                    <a:pt x="177" y="381"/>
                    <a:pt x="192" y="325"/>
                  </a:cubicBezTo>
                  <a:cubicBezTo>
                    <a:pt x="207" y="269"/>
                    <a:pt x="153" y="160"/>
                    <a:pt x="179" y="130"/>
                  </a:cubicBezTo>
                  <a:cubicBezTo>
                    <a:pt x="205" y="100"/>
                    <a:pt x="290" y="128"/>
                    <a:pt x="348" y="143"/>
                  </a:cubicBezTo>
                  <a:cubicBezTo>
                    <a:pt x="406" y="158"/>
                    <a:pt x="508" y="242"/>
                    <a:pt x="530" y="223"/>
                  </a:cubicBezTo>
                  <a:cubicBezTo>
                    <a:pt x="552" y="204"/>
                    <a:pt x="527" y="62"/>
                    <a:pt x="482" y="31"/>
                  </a:cubicBezTo>
                  <a:cubicBezTo>
                    <a:pt x="437" y="0"/>
                    <a:pt x="325" y="30"/>
                    <a:pt x="257" y="38"/>
                  </a:cubicBezTo>
                  <a:close/>
                </a:path>
              </a:pathLst>
            </a:custGeom>
            <a:solidFill>
              <a:srgbClr val="820019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1" name="Oval 71"/>
            <p:cNvSpPr>
              <a:spLocks noChangeArrowheads="1"/>
            </p:cNvSpPr>
            <p:nvPr/>
          </p:nvSpPr>
          <p:spPr bwMode="auto">
            <a:xfrm>
              <a:off x="5066" y="3891"/>
              <a:ext cx="42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2" name="Oval 72"/>
            <p:cNvSpPr>
              <a:spLocks noChangeArrowheads="1"/>
            </p:cNvSpPr>
            <p:nvPr/>
          </p:nvSpPr>
          <p:spPr bwMode="auto">
            <a:xfrm>
              <a:off x="5150" y="3891"/>
              <a:ext cx="42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3" name="Oval 73"/>
            <p:cNvSpPr>
              <a:spLocks noChangeArrowheads="1"/>
            </p:cNvSpPr>
            <p:nvPr/>
          </p:nvSpPr>
          <p:spPr bwMode="auto">
            <a:xfrm>
              <a:off x="4981" y="3891"/>
              <a:ext cx="43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4" name="Oval 74"/>
            <p:cNvSpPr>
              <a:spLocks noChangeArrowheads="1"/>
            </p:cNvSpPr>
            <p:nvPr/>
          </p:nvSpPr>
          <p:spPr bwMode="auto">
            <a:xfrm>
              <a:off x="4981" y="3980"/>
              <a:ext cx="43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5" name="Oval 75"/>
            <p:cNvSpPr>
              <a:spLocks noChangeArrowheads="1"/>
            </p:cNvSpPr>
            <p:nvPr/>
          </p:nvSpPr>
          <p:spPr bwMode="auto">
            <a:xfrm>
              <a:off x="5024" y="3802"/>
              <a:ext cx="42" cy="44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6" name="Oval 76"/>
            <p:cNvSpPr>
              <a:spLocks noChangeArrowheads="1"/>
            </p:cNvSpPr>
            <p:nvPr/>
          </p:nvSpPr>
          <p:spPr bwMode="auto">
            <a:xfrm>
              <a:off x="1693" y="1452"/>
              <a:ext cx="126" cy="89"/>
            </a:xfrm>
            <a:prstGeom prst="ellipse">
              <a:avLst/>
            </a:prstGeom>
            <a:solidFill>
              <a:srgbClr val="A50021"/>
            </a:solidFill>
            <a:ln w="57150">
              <a:solidFill>
                <a:srgbClr val="E6D0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7" name="Oval 77"/>
            <p:cNvSpPr>
              <a:spLocks noChangeArrowheads="1"/>
            </p:cNvSpPr>
            <p:nvPr/>
          </p:nvSpPr>
          <p:spPr bwMode="auto">
            <a:xfrm>
              <a:off x="2620" y="1480"/>
              <a:ext cx="126" cy="89"/>
            </a:xfrm>
            <a:prstGeom prst="ellipse">
              <a:avLst/>
            </a:prstGeom>
            <a:solidFill>
              <a:srgbClr val="A50021"/>
            </a:solidFill>
            <a:ln w="57150">
              <a:solidFill>
                <a:srgbClr val="E6D0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8" name="Oval 78"/>
            <p:cNvSpPr>
              <a:spLocks noChangeArrowheads="1"/>
            </p:cNvSpPr>
            <p:nvPr/>
          </p:nvSpPr>
          <p:spPr bwMode="auto">
            <a:xfrm>
              <a:off x="1777" y="1703"/>
              <a:ext cx="42" cy="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99" name="Rectangle 79"/>
            <p:cNvSpPr>
              <a:spLocks noChangeArrowheads="1"/>
            </p:cNvSpPr>
            <p:nvPr/>
          </p:nvSpPr>
          <p:spPr bwMode="auto">
            <a:xfrm>
              <a:off x="2577" y="1703"/>
              <a:ext cx="43" cy="4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00" name="Line 80"/>
            <p:cNvSpPr>
              <a:spLocks noChangeShapeType="1"/>
            </p:cNvSpPr>
            <p:nvPr/>
          </p:nvSpPr>
          <p:spPr bwMode="auto">
            <a:xfrm>
              <a:off x="2577" y="1681"/>
              <a:ext cx="85" cy="0"/>
            </a:xfrm>
            <a:prstGeom prst="line">
              <a:avLst/>
            </a:prstGeom>
            <a:noFill/>
            <a:ln w="38100">
              <a:solidFill>
                <a:srgbClr val="8400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01" name="Line 81"/>
            <p:cNvSpPr>
              <a:spLocks noChangeShapeType="1"/>
            </p:cNvSpPr>
            <p:nvPr/>
          </p:nvSpPr>
          <p:spPr bwMode="auto">
            <a:xfrm>
              <a:off x="2577" y="1776"/>
              <a:ext cx="85" cy="0"/>
            </a:xfrm>
            <a:prstGeom prst="line">
              <a:avLst/>
            </a:prstGeom>
            <a:noFill/>
            <a:ln w="38100">
              <a:solidFill>
                <a:srgbClr val="8400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02" name="Line 82"/>
            <p:cNvSpPr>
              <a:spLocks noChangeShapeType="1"/>
            </p:cNvSpPr>
            <p:nvPr/>
          </p:nvSpPr>
          <p:spPr bwMode="auto">
            <a:xfrm rot="5400000">
              <a:off x="2617" y="1726"/>
              <a:ext cx="89" cy="0"/>
            </a:xfrm>
            <a:prstGeom prst="line">
              <a:avLst/>
            </a:prstGeom>
            <a:noFill/>
            <a:ln w="38100">
              <a:solidFill>
                <a:srgbClr val="8400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03" name="Text Box 83"/>
            <p:cNvSpPr txBox="1">
              <a:spLocks noChangeArrowheads="1"/>
            </p:cNvSpPr>
            <p:nvPr/>
          </p:nvSpPr>
          <p:spPr bwMode="auto">
            <a:xfrm>
              <a:off x="2472" y="2750"/>
              <a:ext cx="830" cy="185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1200" b="1">
                  <a:latin typeface="Times New Roman" pitchFamily="18" charset="0"/>
                </a:rPr>
                <a:t> EFEKTOROVÉ</a:t>
              </a:r>
            </a:p>
          </p:txBody>
        </p:sp>
        <p:sp>
          <p:nvSpPr>
            <p:cNvPr id="56404" name="Text Box 84"/>
            <p:cNvSpPr txBox="1">
              <a:spLocks noChangeArrowheads="1"/>
            </p:cNvSpPr>
            <p:nvPr/>
          </p:nvSpPr>
          <p:spPr bwMode="auto">
            <a:xfrm>
              <a:off x="1482" y="1765"/>
              <a:ext cx="6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200" b="1" i="1">
                  <a:latin typeface="Times New Roman" pitchFamily="18" charset="0"/>
                </a:rPr>
                <a:t>kostimulace</a:t>
              </a:r>
            </a:p>
          </p:txBody>
        </p:sp>
        <p:sp>
          <p:nvSpPr>
            <p:cNvPr id="56405" name="Text Box 85"/>
            <p:cNvSpPr txBox="1">
              <a:spLocks noChangeArrowheads="1"/>
            </p:cNvSpPr>
            <p:nvPr/>
          </p:nvSpPr>
          <p:spPr bwMode="auto">
            <a:xfrm>
              <a:off x="1643" y="1157"/>
              <a:ext cx="5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200" b="1" i="1">
                  <a:latin typeface="Times New Roman" pitchFamily="18" charset="0"/>
                </a:rPr>
                <a:t>cytokiny</a:t>
              </a:r>
            </a:p>
          </p:txBody>
        </p:sp>
        <p:sp>
          <p:nvSpPr>
            <p:cNvPr id="56406" name="Line 86"/>
            <p:cNvSpPr>
              <a:spLocks noChangeShapeType="1"/>
            </p:cNvSpPr>
            <p:nvPr/>
          </p:nvSpPr>
          <p:spPr bwMode="auto">
            <a:xfrm flipH="1">
              <a:off x="2091" y="1763"/>
              <a:ext cx="0" cy="5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07" name="Line 87"/>
            <p:cNvSpPr>
              <a:spLocks noChangeShapeType="1"/>
            </p:cNvSpPr>
            <p:nvPr/>
          </p:nvSpPr>
          <p:spPr bwMode="auto">
            <a:xfrm>
              <a:off x="2216" y="1816"/>
              <a:ext cx="224" cy="3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08" name="Line 88"/>
            <p:cNvSpPr>
              <a:spLocks noChangeShapeType="1"/>
            </p:cNvSpPr>
            <p:nvPr/>
          </p:nvSpPr>
          <p:spPr bwMode="auto">
            <a:xfrm>
              <a:off x="3252" y="1569"/>
              <a:ext cx="337" cy="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09" name="Freeform 89"/>
            <p:cNvSpPr>
              <a:spLocks/>
            </p:cNvSpPr>
            <p:nvPr/>
          </p:nvSpPr>
          <p:spPr bwMode="auto">
            <a:xfrm>
              <a:off x="3252" y="1569"/>
              <a:ext cx="989" cy="489"/>
            </a:xfrm>
            <a:custGeom>
              <a:avLst/>
              <a:gdLst>
                <a:gd name="T0" fmla="*/ 0 w 1127"/>
                <a:gd name="T1" fmla="*/ 0 h 526"/>
                <a:gd name="T2" fmla="*/ 514 w 1127"/>
                <a:gd name="T3" fmla="*/ 526 h 526"/>
                <a:gd name="T4" fmla="*/ 1127 w 1127"/>
                <a:gd name="T5" fmla="*/ 325 h 5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7" h="526">
                  <a:moveTo>
                    <a:pt x="0" y="0"/>
                  </a:moveTo>
                  <a:lnTo>
                    <a:pt x="514" y="526"/>
                  </a:lnTo>
                  <a:lnTo>
                    <a:pt x="1127" y="32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10" name="Oval 90"/>
            <p:cNvSpPr>
              <a:spLocks noChangeArrowheads="1"/>
            </p:cNvSpPr>
            <p:nvPr/>
          </p:nvSpPr>
          <p:spPr bwMode="auto">
            <a:xfrm>
              <a:off x="698" y="2422"/>
              <a:ext cx="868" cy="40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cs-CZ" sz="1200" b="1">
                  <a:latin typeface="Times New Roman" pitchFamily="18" charset="0"/>
                </a:rPr>
                <a:t>ZESÍLENÍ</a:t>
              </a:r>
            </a:p>
            <a:p>
              <a:pPr algn="ctr" eaLnBrk="0" hangingPunct="0"/>
              <a:r>
                <a:rPr lang="cs-CZ" sz="1200" b="1">
                  <a:latin typeface="Times New Roman" pitchFamily="18" charset="0"/>
                </a:rPr>
                <a:t>KRVETVORBY</a:t>
              </a:r>
            </a:p>
          </p:txBody>
        </p:sp>
        <p:sp>
          <p:nvSpPr>
            <p:cNvPr id="56411" name="Line 91"/>
            <p:cNvSpPr>
              <a:spLocks noChangeShapeType="1"/>
            </p:cNvSpPr>
            <p:nvPr/>
          </p:nvSpPr>
          <p:spPr bwMode="auto">
            <a:xfrm flipH="1" flipV="1">
              <a:off x="1494" y="2739"/>
              <a:ext cx="224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12" name="Line 92"/>
            <p:cNvSpPr>
              <a:spLocks noChangeShapeType="1"/>
            </p:cNvSpPr>
            <p:nvPr/>
          </p:nvSpPr>
          <p:spPr bwMode="auto">
            <a:xfrm>
              <a:off x="2198" y="2730"/>
              <a:ext cx="253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13" name="Line 93"/>
            <p:cNvSpPr>
              <a:spLocks noChangeShapeType="1"/>
            </p:cNvSpPr>
            <p:nvPr/>
          </p:nvSpPr>
          <p:spPr bwMode="auto">
            <a:xfrm flipH="1">
              <a:off x="2067" y="2775"/>
              <a:ext cx="5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14" name="Text Box 94"/>
            <p:cNvSpPr txBox="1">
              <a:spLocks noChangeArrowheads="1"/>
            </p:cNvSpPr>
            <p:nvPr/>
          </p:nvSpPr>
          <p:spPr bwMode="auto">
            <a:xfrm rot="3071104">
              <a:off x="5014" y="1908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400" b="1">
                  <a:solidFill>
                    <a:srgbClr val="8400C6"/>
                  </a:solidFill>
                </a:rPr>
                <a:t>Y</a:t>
              </a:r>
            </a:p>
          </p:txBody>
        </p:sp>
        <p:sp>
          <p:nvSpPr>
            <p:cNvPr id="56415" name="Text Box 95"/>
            <p:cNvSpPr txBox="1">
              <a:spLocks noChangeArrowheads="1"/>
            </p:cNvSpPr>
            <p:nvPr/>
          </p:nvSpPr>
          <p:spPr bwMode="auto">
            <a:xfrm>
              <a:off x="3968" y="1926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200" b="1">
                  <a:latin typeface="Times New Roman" pitchFamily="18" charset="0"/>
                </a:rPr>
                <a:t>TH</a:t>
              </a:r>
            </a:p>
          </p:txBody>
        </p:sp>
        <p:sp>
          <p:nvSpPr>
            <p:cNvPr id="56416" name="Text Box 96"/>
            <p:cNvSpPr txBox="1">
              <a:spLocks noChangeArrowheads="1"/>
            </p:cNvSpPr>
            <p:nvPr/>
          </p:nvSpPr>
          <p:spPr bwMode="auto">
            <a:xfrm>
              <a:off x="3484" y="2219"/>
              <a:ext cx="2276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AKUMULACE  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MONONUKLEÁRNÍCH 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cs-CZ" sz="1400" b="1">
                  <a:latin typeface="Times New Roman" pitchFamily="18" charset="0"/>
                </a:rPr>
                <a:t>BUNĚK</a:t>
              </a:r>
            </a:p>
          </p:txBody>
        </p:sp>
        <p:sp>
          <p:nvSpPr>
            <p:cNvPr id="56417" name="Text Box 97"/>
            <p:cNvSpPr txBox="1">
              <a:spLocks noChangeArrowheads="1"/>
            </p:cNvSpPr>
            <p:nvPr/>
          </p:nvSpPr>
          <p:spPr bwMode="auto">
            <a:xfrm>
              <a:off x="4331" y="3109"/>
              <a:ext cx="7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600" b="1" i="1">
                  <a:latin typeface="Times New Roman" pitchFamily="18" charset="0"/>
                </a:rPr>
                <a:t>migrace</a:t>
              </a:r>
            </a:p>
          </p:txBody>
        </p:sp>
        <p:sp>
          <p:nvSpPr>
            <p:cNvPr id="56418" name="Text Box 98"/>
            <p:cNvSpPr txBox="1">
              <a:spLocks noChangeArrowheads="1"/>
            </p:cNvSpPr>
            <p:nvPr/>
          </p:nvSpPr>
          <p:spPr bwMode="auto">
            <a:xfrm>
              <a:off x="4813" y="3802"/>
              <a:ext cx="2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000">
                  <a:latin typeface="Times New Roman" pitchFamily="18" charset="0"/>
                </a:rPr>
                <a:t>Eo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6419" name="Text Box 99"/>
            <p:cNvSpPr txBox="1">
              <a:spLocks noChangeArrowheads="1"/>
            </p:cNvSpPr>
            <p:nvPr/>
          </p:nvSpPr>
          <p:spPr bwMode="auto">
            <a:xfrm>
              <a:off x="2325" y="1749"/>
              <a:ext cx="63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200" b="1" i="1">
                  <a:latin typeface="Times New Roman" pitchFamily="18" charset="0"/>
                </a:rPr>
                <a:t>kostimulace</a:t>
              </a:r>
            </a:p>
          </p:txBody>
        </p:sp>
        <p:sp>
          <p:nvSpPr>
            <p:cNvPr id="56420" name="Text Box 100"/>
            <p:cNvSpPr txBox="1">
              <a:spLocks noChangeArrowheads="1"/>
            </p:cNvSpPr>
            <p:nvPr/>
          </p:nvSpPr>
          <p:spPr bwMode="auto">
            <a:xfrm>
              <a:off x="2440" y="867"/>
              <a:ext cx="842" cy="231"/>
            </a:xfrm>
            <a:prstGeom prst="rect">
              <a:avLst/>
            </a:prstGeom>
            <a:gradFill rotWithShape="0">
              <a:gsLst>
                <a:gs pos="0">
                  <a:srgbClr val="C5DCB8"/>
                </a:gs>
                <a:gs pos="100000">
                  <a:srgbClr val="A1B49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6846E"/>
              </a:prst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b="1">
                  <a:latin typeface="Times New Roman" pitchFamily="18" charset="0"/>
                </a:rPr>
                <a:t>cytokiny</a:t>
              </a:r>
            </a:p>
          </p:txBody>
        </p:sp>
        <p:sp>
          <p:nvSpPr>
            <p:cNvPr id="56421" name="Freeform 101"/>
            <p:cNvSpPr>
              <a:spLocks/>
            </p:cNvSpPr>
            <p:nvPr/>
          </p:nvSpPr>
          <p:spPr bwMode="auto">
            <a:xfrm>
              <a:off x="640" y="3494"/>
              <a:ext cx="674" cy="402"/>
            </a:xfrm>
            <a:custGeom>
              <a:avLst/>
              <a:gdLst>
                <a:gd name="T0" fmla="*/ 243 w 1004"/>
                <a:gd name="T1" fmla="*/ 59 h 765"/>
                <a:gd name="T2" fmla="*/ 54 w 1004"/>
                <a:gd name="T3" fmla="*/ 177 h 765"/>
                <a:gd name="T4" fmla="*/ 63 w 1004"/>
                <a:gd name="T5" fmla="*/ 354 h 765"/>
                <a:gd name="T6" fmla="*/ 434 w 1004"/>
                <a:gd name="T7" fmla="*/ 430 h 765"/>
                <a:gd name="T8" fmla="*/ 672 w 1004"/>
                <a:gd name="T9" fmla="*/ 339 h 765"/>
                <a:gd name="T10" fmla="*/ 765 w 1004"/>
                <a:gd name="T11" fmla="*/ 159 h 765"/>
                <a:gd name="T12" fmla="*/ 652 w 1004"/>
                <a:gd name="T13" fmla="*/ 23 h 765"/>
                <a:gd name="T14" fmla="*/ 434 w 1004"/>
                <a:gd name="T15" fmla="*/ 23 h 765"/>
                <a:gd name="T16" fmla="*/ 243 w 1004"/>
                <a:gd name="T17" fmla="*/ 5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4" h="765">
                  <a:moveTo>
                    <a:pt x="318" y="105"/>
                  </a:moveTo>
                  <a:cubicBezTo>
                    <a:pt x="235" y="150"/>
                    <a:pt x="109" y="227"/>
                    <a:pt x="70" y="314"/>
                  </a:cubicBezTo>
                  <a:cubicBezTo>
                    <a:pt x="31" y="401"/>
                    <a:pt x="0" y="553"/>
                    <a:pt x="83" y="627"/>
                  </a:cubicBezTo>
                  <a:cubicBezTo>
                    <a:pt x="166" y="701"/>
                    <a:pt x="435" y="765"/>
                    <a:pt x="568" y="761"/>
                  </a:cubicBezTo>
                  <a:cubicBezTo>
                    <a:pt x="701" y="757"/>
                    <a:pt x="807" y="681"/>
                    <a:pt x="879" y="601"/>
                  </a:cubicBezTo>
                  <a:cubicBezTo>
                    <a:pt x="951" y="521"/>
                    <a:pt x="1004" y="374"/>
                    <a:pt x="1000" y="281"/>
                  </a:cubicBezTo>
                  <a:cubicBezTo>
                    <a:pt x="996" y="188"/>
                    <a:pt x="925" y="80"/>
                    <a:pt x="853" y="40"/>
                  </a:cubicBezTo>
                  <a:cubicBezTo>
                    <a:pt x="781" y="0"/>
                    <a:pt x="657" y="30"/>
                    <a:pt x="568" y="41"/>
                  </a:cubicBezTo>
                  <a:cubicBezTo>
                    <a:pt x="479" y="52"/>
                    <a:pt x="401" y="60"/>
                    <a:pt x="318" y="105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B28EB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2" name="Freeform 102"/>
            <p:cNvSpPr>
              <a:spLocks/>
            </p:cNvSpPr>
            <p:nvPr/>
          </p:nvSpPr>
          <p:spPr bwMode="auto">
            <a:xfrm>
              <a:off x="766" y="3583"/>
              <a:ext cx="330" cy="265"/>
            </a:xfrm>
            <a:custGeom>
              <a:avLst/>
              <a:gdLst>
                <a:gd name="T0" fmla="*/ 175 w 552"/>
                <a:gd name="T1" fmla="*/ 23 h 478"/>
                <a:gd name="T2" fmla="*/ 50 w 552"/>
                <a:gd name="T3" fmla="*/ 47 h 478"/>
                <a:gd name="T4" fmla="*/ 1 w 552"/>
                <a:gd name="T5" fmla="*/ 162 h 478"/>
                <a:gd name="T6" fmla="*/ 59 w 552"/>
                <a:gd name="T7" fmla="*/ 280 h 478"/>
                <a:gd name="T8" fmla="*/ 131 w 552"/>
                <a:gd name="T9" fmla="*/ 194 h 478"/>
                <a:gd name="T10" fmla="*/ 122 w 552"/>
                <a:gd name="T11" fmla="*/ 78 h 478"/>
                <a:gd name="T12" fmla="*/ 237 w 552"/>
                <a:gd name="T13" fmla="*/ 85 h 478"/>
                <a:gd name="T14" fmla="*/ 361 w 552"/>
                <a:gd name="T15" fmla="*/ 133 h 478"/>
                <a:gd name="T16" fmla="*/ 328 w 552"/>
                <a:gd name="T17" fmla="*/ 18 h 478"/>
                <a:gd name="T18" fmla="*/ 175 w 552"/>
                <a:gd name="T19" fmla="*/ 23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478">
                  <a:moveTo>
                    <a:pt x="257" y="38"/>
                  </a:moveTo>
                  <a:cubicBezTo>
                    <a:pt x="189" y="46"/>
                    <a:pt x="116" y="39"/>
                    <a:pt x="74" y="78"/>
                  </a:cubicBezTo>
                  <a:cubicBezTo>
                    <a:pt x="32" y="117"/>
                    <a:pt x="0" y="206"/>
                    <a:pt x="2" y="271"/>
                  </a:cubicBezTo>
                  <a:cubicBezTo>
                    <a:pt x="4" y="336"/>
                    <a:pt x="56" y="460"/>
                    <a:pt x="87" y="469"/>
                  </a:cubicBezTo>
                  <a:cubicBezTo>
                    <a:pt x="118" y="478"/>
                    <a:pt x="177" y="381"/>
                    <a:pt x="192" y="325"/>
                  </a:cubicBezTo>
                  <a:cubicBezTo>
                    <a:pt x="207" y="269"/>
                    <a:pt x="153" y="160"/>
                    <a:pt x="179" y="130"/>
                  </a:cubicBezTo>
                  <a:cubicBezTo>
                    <a:pt x="205" y="100"/>
                    <a:pt x="290" y="128"/>
                    <a:pt x="348" y="143"/>
                  </a:cubicBezTo>
                  <a:cubicBezTo>
                    <a:pt x="406" y="158"/>
                    <a:pt x="508" y="242"/>
                    <a:pt x="530" y="223"/>
                  </a:cubicBezTo>
                  <a:cubicBezTo>
                    <a:pt x="552" y="204"/>
                    <a:pt x="527" y="62"/>
                    <a:pt x="482" y="31"/>
                  </a:cubicBezTo>
                  <a:cubicBezTo>
                    <a:pt x="437" y="0"/>
                    <a:pt x="325" y="30"/>
                    <a:pt x="257" y="3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B28EB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3" name="Oval 103"/>
            <p:cNvSpPr>
              <a:spLocks noChangeArrowheads="1"/>
            </p:cNvSpPr>
            <p:nvPr/>
          </p:nvSpPr>
          <p:spPr bwMode="auto">
            <a:xfrm>
              <a:off x="1019" y="3717"/>
              <a:ext cx="42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4" name="Oval 104"/>
            <p:cNvSpPr>
              <a:spLocks noChangeArrowheads="1"/>
            </p:cNvSpPr>
            <p:nvPr/>
          </p:nvSpPr>
          <p:spPr bwMode="auto">
            <a:xfrm>
              <a:off x="1103" y="3717"/>
              <a:ext cx="42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5" name="Oval 105"/>
            <p:cNvSpPr>
              <a:spLocks noChangeArrowheads="1"/>
            </p:cNvSpPr>
            <p:nvPr/>
          </p:nvSpPr>
          <p:spPr bwMode="auto">
            <a:xfrm>
              <a:off x="934" y="3717"/>
              <a:ext cx="43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6" name="Oval 106"/>
            <p:cNvSpPr>
              <a:spLocks noChangeArrowheads="1"/>
            </p:cNvSpPr>
            <p:nvPr/>
          </p:nvSpPr>
          <p:spPr bwMode="auto">
            <a:xfrm>
              <a:off x="934" y="3806"/>
              <a:ext cx="43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7" name="Oval 107"/>
            <p:cNvSpPr>
              <a:spLocks noChangeArrowheads="1"/>
            </p:cNvSpPr>
            <p:nvPr/>
          </p:nvSpPr>
          <p:spPr bwMode="auto">
            <a:xfrm>
              <a:off x="977" y="3628"/>
              <a:ext cx="42" cy="44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28" name="Text Box 108"/>
            <p:cNvSpPr txBox="1">
              <a:spLocks noChangeArrowheads="1"/>
            </p:cNvSpPr>
            <p:nvPr/>
          </p:nvSpPr>
          <p:spPr bwMode="auto">
            <a:xfrm>
              <a:off x="724" y="3583"/>
              <a:ext cx="6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b="1">
                  <a:latin typeface="Times New Roman" pitchFamily="18" charset="0"/>
                </a:rPr>
                <a:t>mastocyt</a:t>
              </a:r>
            </a:p>
          </p:txBody>
        </p:sp>
        <p:sp>
          <p:nvSpPr>
            <p:cNvPr id="56429" name="Text Box 109"/>
            <p:cNvSpPr txBox="1">
              <a:spLocks noChangeArrowheads="1"/>
            </p:cNvSpPr>
            <p:nvPr/>
          </p:nvSpPr>
          <p:spPr bwMode="auto">
            <a:xfrm>
              <a:off x="4832" y="1599"/>
              <a:ext cx="4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400" b="1">
                  <a:solidFill>
                    <a:srgbClr val="8400C6"/>
                  </a:solidFill>
                </a:rPr>
                <a:t>Y</a:t>
              </a:r>
            </a:p>
          </p:txBody>
        </p:sp>
        <p:sp>
          <p:nvSpPr>
            <p:cNvPr id="56430" name="Text Box 110"/>
            <p:cNvSpPr txBox="1">
              <a:spLocks noChangeArrowheads="1"/>
            </p:cNvSpPr>
            <p:nvPr/>
          </p:nvSpPr>
          <p:spPr bwMode="auto">
            <a:xfrm rot="-3279837">
              <a:off x="4664" y="1865"/>
              <a:ext cx="4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400" b="1">
                  <a:solidFill>
                    <a:srgbClr val="8400C6"/>
                  </a:solidFill>
                </a:rPr>
                <a:t>Y</a:t>
              </a:r>
            </a:p>
          </p:txBody>
        </p:sp>
        <p:sp>
          <p:nvSpPr>
            <p:cNvPr id="56431" name="Text Box 111"/>
            <p:cNvSpPr txBox="1">
              <a:spLocks noChangeArrowheads="1"/>
            </p:cNvSpPr>
            <p:nvPr/>
          </p:nvSpPr>
          <p:spPr bwMode="auto">
            <a:xfrm rot="-117982">
              <a:off x="4895" y="1934"/>
              <a:ext cx="4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400" b="1">
                  <a:solidFill>
                    <a:srgbClr val="8400C6"/>
                  </a:solidFill>
                </a:rPr>
                <a:t>Y</a:t>
              </a:r>
            </a:p>
          </p:txBody>
        </p:sp>
        <p:sp>
          <p:nvSpPr>
            <p:cNvPr id="56432" name="Text Box 112"/>
            <p:cNvSpPr txBox="1">
              <a:spLocks noChangeArrowheads="1"/>
            </p:cNvSpPr>
            <p:nvPr/>
          </p:nvSpPr>
          <p:spPr bwMode="auto">
            <a:xfrm rot="-3423397">
              <a:off x="4517" y="1544"/>
              <a:ext cx="4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400" b="1">
                  <a:solidFill>
                    <a:srgbClr val="8400C6"/>
                  </a:solidFill>
                </a:rPr>
                <a:t>Y</a:t>
              </a:r>
            </a:p>
          </p:txBody>
        </p:sp>
        <p:sp>
          <p:nvSpPr>
            <p:cNvPr id="56433" name="Text Box 113"/>
            <p:cNvSpPr txBox="1">
              <a:spLocks noChangeArrowheads="1"/>
            </p:cNvSpPr>
            <p:nvPr/>
          </p:nvSpPr>
          <p:spPr bwMode="auto">
            <a:xfrm>
              <a:off x="4682" y="1763"/>
              <a:ext cx="7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400" b="1">
                  <a:solidFill>
                    <a:srgbClr val="8400C6"/>
                  </a:solidFill>
                  <a:latin typeface="Times New Roman" pitchFamily="18" charset="0"/>
                </a:rPr>
                <a:t>protilátky</a:t>
              </a:r>
            </a:p>
          </p:txBody>
        </p:sp>
        <p:sp>
          <p:nvSpPr>
            <p:cNvPr id="56434" name="Freeform 114"/>
            <p:cNvSpPr>
              <a:spLocks/>
            </p:cNvSpPr>
            <p:nvPr/>
          </p:nvSpPr>
          <p:spPr bwMode="auto">
            <a:xfrm>
              <a:off x="4010" y="1524"/>
              <a:ext cx="800" cy="342"/>
            </a:xfrm>
            <a:custGeom>
              <a:avLst/>
              <a:gdLst>
                <a:gd name="T0" fmla="*/ 388 w 524"/>
                <a:gd name="T1" fmla="*/ 0 h 444"/>
                <a:gd name="T2" fmla="*/ 54 w 524"/>
                <a:gd name="T3" fmla="*/ 99 h 444"/>
                <a:gd name="T4" fmla="*/ 64 w 524"/>
                <a:gd name="T5" fmla="*/ 238 h 444"/>
                <a:gd name="T6" fmla="*/ 221 w 524"/>
                <a:gd name="T7" fmla="*/ 337 h 444"/>
                <a:gd name="T8" fmla="*/ 545 w 524"/>
                <a:gd name="T9" fmla="*/ 362 h 444"/>
                <a:gd name="T10" fmla="*/ 785 w 524"/>
                <a:gd name="T11" fmla="*/ 307 h 444"/>
                <a:gd name="T12" fmla="*/ 910 w 524"/>
                <a:gd name="T13" fmla="*/ 159 h 444"/>
                <a:gd name="T14" fmla="*/ 795 w 524"/>
                <a:gd name="T15" fmla="*/ 35 h 444"/>
                <a:gd name="T16" fmla="*/ 388 w 524"/>
                <a:gd name="T17" fmla="*/ 0 h 4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4" h="444">
                  <a:moveTo>
                    <a:pt x="223" y="0"/>
                  </a:moveTo>
                  <a:cubicBezTo>
                    <a:pt x="143" y="16"/>
                    <a:pt x="62" y="72"/>
                    <a:pt x="31" y="120"/>
                  </a:cubicBezTo>
                  <a:cubicBezTo>
                    <a:pt x="0" y="168"/>
                    <a:pt x="21" y="240"/>
                    <a:pt x="37" y="288"/>
                  </a:cubicBezTo>
                  <a:cubicBezTo>
                    <a:pt x="53" y="336"/>
                    <a:pt x="81" y="383"/>
                    <a:pt x="127" y="408"/>
                  </a:cubicBezTo>
                  <a:cubicBezTo>
                    <a:pt x="173" y="433"/>
                    <a:pt x="259" y="444"/>
                    <a:pt x="313" y="438"/>
                  </a:cubicBezTo>
                  <a:cubicBezTo>
                    <a:pt x="367" y="432"/>
                    <a:pt x="416" y="413"/>
                    <a:pt x="451" y="372"/>
                  </a:cubicBezTo>
                  <a:cubicBezTo>
                    <a:pt x="486" y="331"/>
                    <a:pt x="522" y="247"/>
                    <a:pt x="523" y="192"/>
                  </a:cubicBezTo>
                  <a:cubicBezTo>
                    <a:pt x="524" y="137"/>
                    <a:pt x="507" y="74"/>
                    <a:pt x="457" y="42"/>
                  </a:cubicBezTo>
                  <a:cubicBezTo>
                    <a:pt x="407" y="10"/>
                    <a:pt x="272" y="9"/>
                    <a:pt x="22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ABABFF"/>
                </a:gs>
                <a:gs pos="100000">
                  <a:srgbClr val="8181C1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6767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35" name="Freeform 115"/>
            <p:cNvSpPr>
              <a:spLocks/>
            </p:cNvSpPr>
            <p:nvPr/>
          </p:nvSpPr>
          <p:spPr bwMode="auto">
            <a:xfrm>
              <a:off x="4136" y="1569"/>
              <a:ext cx="243" cy="253"/>
            </a:xfrm>
            <a:custGeom>
              <a:avLst/>
              <a:gdLst>
                <a:gd name="T0" fmla="*/ 186 w 323"/>
                <a:gd name="T1" fmla="*/ 8 h 259"/>
                <a:gd name="T2" fmla="*/ 17 w 323"/>
                <a:gd name="T3" fmla="*/ 129 h 259"/>
                <a:gd name="T4" fmla="*/ 85 w 323"/>
                <a:gd name="T5" fmla="*/ 255 h 259"/>
                <a:gd name="T6" fmla="*/ 202 w 323"/>
                <a:gd name="T7" fmla="*/ 230 h 259"/>
                <a:gd name="T8" fmla="*/ 274 w 323"/>
                <a:gd name="T9" fmla="*/ 180 h 259"/>
                <a:gd name="T10" fmla="*/ 186 w 323"/>
                <a:gd name="T11" fmla="*/ 8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" h="259">
                  <a:moveTo>
                    <a:pt x="217" y="8"/>
                  </a:moveTo>
                  <a:cubicBezTo>
                    <a:pt x="167" y="0"/>
                    <a:pt x="40" y="84"/>
                    <a:pt x="20" y="123"/>
                  </a:cubicBezTo>
                  <a:cubicBezTo>
                    <a:pt x="0" y="162"/>
                    <a:pt x="63" y="227"/>
                    <a:pt x="99" y="243"/>
                  </a:cubicBezTo>
                  <a:cubicBezTo>
                    <a:pt x="135" y="259"/>
                    <a:pt x="199" y="231"/>
                    <a:pt x="236" y="219"/>
                  </a:cubicBezTo>
                  <a:cubicBezTo>
                    <a:pt x="273" y="207"/>
                    <a:pt x="323" y="206"/>
                    <a:pt x="320" y="171"/>
                  </a:cubicBezTo>
                  <a:cubicBezTo>
                    <a:pt x="317" y="136"/>
                    <a:pt x="267" y="16"/>
                    <a:pt x="217" y="8"/>
                  </a:cubicBezTo>
                  <a:close/>
                </a:path>
              </a:pathLst>
            </a:custGeom>
            <a:gradFill rotWithShape="0">
              <a:gsLst>
                <a:gs pos="0">
                  <a:srgbClr val="ABABFF"/>
                </a:gs>
                <a:gs pos="100000">
                  <a:srgbClr val="8181C1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6767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36" name="Text Box 116"/>
            <p:cNvSpPr txBox="1">
              <a:spLocks noChangeArrowheads="1"/>
            </p:cNvSpPr>
            <p:nvPr/>
          </p:nvSpPr>
          <p:spPr bwMode="auto">
            <a:xfrm>
              <a:off x="4156" y="1552"/>
              <a:ext cx="113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1600" b="1">
                  <a:solidFill>
                    <a:srgbClr val="46008C"/>
                  </a:solidFill>
                  <a:latin typeface="Times New Roman" pitchFamily="18" charset="0"/>
                </a:rPr>
                <a:t>plazmatická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cs-CZ" sz="1600" b="1">
                  <a:solidFill>
                    <a:srgbClr val="46008C"/>
                  </a:solidFill>
                  <a:latin typeface="Times New Roman" pitchFamily="18" charset="0"/>
                </a:rPr>
                <a:t>buňka</a:t>
              </a:r>
            </a:p>
          </p:txBody>
        </p:sp>
        <p:sp>
          <p:nvSpPr>
            <p:cNvPr id="56437" name="Oval 117"/>
            <p:cNvSpPr>
              <a:spLocks noChangeArrowheads="1"/>
            </p:cNvSpPr>
            <p:nvPr/>
          </p:nvSpPr>
          <p:spPr bwMode="auto">
            <a:xfrm>
              <a:off x="3504" y="854"/>
              <a:ext cx="1076" cy="593"/>
            </a:xfrm>
            <a:prstGeom prst="ellipse">
              <a:avLst/>
            </a:prstGeom>
            <a:gradFill rotWithShape="0">
              <a:gsLst>
                <a:gs pos="0">
                  <a:srgbClr val="C5DCB8"/>
                </a:gs>
                <a:gs pos="100000">
                  <a:srgbClr val="A1B49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6846E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b="1">
                  <a:latin typeface="Times New Roman" pitchFamily="18" charset="0"/>
                </a:rPr>
                <a:t>hypotalamus</a:t>
              </a:r>
            </a:p>
            <a:p>
              <a:pPr algn="ctr" eaLnBrk="0" hangingPunct="0"/>
              <a:r>
                <a:rPr lang="cs-CZ" b="1">
                  <a:latin typeface="Times New Roman" pitchFamily="18" charset="0"/>
                </a:rPr>
                <a:t>hypofýza</a:t>
              </a:r>
            </a:p>
            <a:p>
              <a:pPr algn="ctr" eaLnBrk="0" hangingPunct="0"/>
              <a:r>
                <a:rPr lang="cs-CZ" b="1">
                  <a:latin typeface="Times New Roman" pitchFamily="18" charset="0"/>
                </a:rPr>
                <a:t>nadledvinky</a:t>
              </a:r>
            </a:p>
          </p:txBody>
        </p:sp>
        <p:sp>
          <p:nvSpPr>
            <p:cNvPr id="56438" name="Oval 118"/>
            <p:cNvSpPr>
              <a:spLocks noChangeArrowheads="1"/>
            </p:cNvSpPr>
            <p:nvPr/>
          </p:nvSpPr>
          <p:spPr bwMode="auto">
            <a:xfrm>
              <a:off x="4726" y="1167"/>
              <a:ext cx="716" cy="313"/>
            </a:xfrm>
            <a:prstGeom prst="ellipse">
              <a:avLst/>
            </a:prstGeom>
            <a:gradFill rotWithShape="0">
              <a:gsLst>
                <a:gs pos="0">
                  <a:srgbClr val="C5DCB8"/>
                </a:gs>
                <a:gs pos="100000">
                  <a:srgbClr val="A1B497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6846E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b="1">
                  <a:latin typeface="Times New Roman" pitchFamily="18" charset="0"/>
                </a:rPr>
                <a:t> tlumení  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cs-CZ" b="1">
                  <a:latin typeface="Times New Roman" pitchFamily="18" charset="0"/>
                </a:rPr>
                <a:t>zánětu</a:t>
              </a:r>
            </a:p>
          </p:txBody>
        </p:sp>
        <p:sp>
          <p:nvSpPr>
            <p:cNvPr id="56439" name="Arc 119"/>
            <p:cNvSpPr>
              <a:spLocks/>
            </p:cNvSpPr>
            <p:nvPr/>
          </p:nvSpPr>
          <p:spPr bwMode="auto">
            <a:xfrm rot="-5053624">
              <a:off x="2415" y="1157"/>
              <a:ext cx="491" cy="492"/>
            </a:xfrm>
            <a:custGeom>
              <a:avLst/>
              <a:gdLst>
                <a:gd name="T0" fmla="*/ 318 w 21600"/>
                <a:gd name="T1" fmla="*/ 0 h 34013"/>
                <a:gd name="T2" fmla="*/ 333 w 21600"/>
                <a:gd name="T3" fmla="*/ 561 h 34013"/>
                <a:gd name="T4" fmla="*/ 0 w 21600"/>
                <a:gd name="T5" fmla="*/ 285 h 340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4013" fill="none" extrusionOk="0">
                  <a:moveTo>
                    <a:pt x="12997" y="-1"/>
                  </a:moveTo>
                  <a:cubicBezTo>
                    <a:pt x="18414" y="4080"/>
                    <a:pt x="21600" y="10469"/>
                    <a:pt x="21600" y="17252"/>
                  </a:cubicBezTo>
                  <a:cubicBezTo>
                    <a:pt x="21600" y="23754"/>
                    <a:pt x="18670" y="29911"/>
                    <a:pt x="13624" y="34013"/>
                  </a:cubicBezTo>
                </a:path>
                <a:path w="21600" h="34013" stroke="0" extrusionOk="0">
                  <a:moveTo>
                    <a:pt x="12997" y="-1"/>
                  </a:moveTo>
                  <a:cubicBezTo>
                    <a:pt x="18414" y="4080"/>
                    <a:pt x="21600" y="10469"/>
                    <a:pt x="21600" y="17252"/>
                  </a:cubicBezTo>
                  <a:cubicBezTo>
                    <a:pt x="21600" y="23754"/>
                    <a:pt x="18670" y="29911"/>
                    <a:pt x="13624" y="34013"/>
                  </a:cubicBezTo>
                  <a:lnTo>
                    <a:pt x="0" y="17252"/>
                  </a:lnTo>
                  <a:lnTo>
                    <a:pt x="12997" y="-1"/>
                  </a:lnTo>
                  <a:close/>
                </a:path>
              </a:pathLst>
            </a:custGeom>
            <a:noFill/>
            <a:ln w="28575">
              <a:solidFill>
                <a:srgbClr val="004C7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40" name="Arc 120"/>
            <p:cNvSpPr>
              <a:spLocks/>
            </p:cNvSpPr>
            <p:nvPr/>
          </p:nvSpPr>
          <p:spPr bwMode="auto">
            <a:xfrm rot="-5629003">
              <a:off x="3268" y="786"/>
              <a:ext cx="178" cy="493"/>
            </a:xfrm>
            <a:custGeom>
              <a:avLst/>
              <a:gdLst>
                <a:gd name="T0" fmla="*/ 116 w 21600"/>
                <a:gd name="T1" fmla="*/ 0 h 34013"/>
                <a:gd name="T2" fmla="*/ 121 w 21600"/>
                <a:gd name="T3" fmla="*/ 561 h 34013"/>
                <a:gd name="T4" fmla="*/ 0 w 21600"/>
                <a:gd name="T5" fmla="*/ 285 h 340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4013" fill="none" extrusionOk="0">
                  <a:moveTo>
                    <a:pt x="12997" y="-1"/>
                  </a:moveTo>
                  <a:cubicBezTo>
                    <a:pt x="18414" y="4080"/>
                    <a:pt x="21600" y="10469"/>
                    <a:pt x="21600" y="17252"/>
                  </a:cubicBezTo>
                  <a:cubicBezTo>
                    <a:pt x="21600" y="23754"/>
                    <a:pt x="18670" y="29911"/>
                    <a:pt x="13624" y="34013"/>
                  </a:cubicBezTo>
                </a:path>
                <a:path w="21600" h="34013" stroke="0" extrusionOk="0">
                  <a:moveTo>
                    <a:pt x="12997" y="-1"/>
                  </a:moveTo>
                  <a:cubicBezTo>
                    <a:pt x="18414" y="4080"/>
                    <a:pt x="21600" y="10469"/>
                    <a:pt x="21600" y="17252"/>
                  </a:cubicBezTo>
                  <a:cubicBezTo>
                    <a:pt x="21600" y="23754"/>
                    <a:pt x="18670" y="29911"/>
                    <a:pt x="13624" y="34013"/>
                  </a:cubicBezTo>
                  <a:lnTo>
                    <a:pt x="0" y="17252"/>
                  </a:lnTo>
                  <a:lnTo>
                    <a:pt x="12997" y="-1"/>
                  </a:lnTo>
                  <a:close/>
                </a:path>
              </a:pathLst>
            </a:custGeom>
            <a:noFill/>
            <a:ln w="28575">
              <a:solidFill>
                <a:srgbClr val="004C7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41" name="Arc 121"/>
            <p:cNvSpPr>
              <a:spLocks/>
            </p:cNvSpPr>
            <p:nvPr/>
          </p:nvSpPr>
          <p:spPr bwMode="auto">
            <a:xfrm rot="-5053624">
              <a:off x="1644" y="1128"/>
              <a:ext cx="438" cy="493"/>
            </a:xfrm>
            <a:custGeom>
              <a:avLst/>
              <a:gdLst>
                <a:gd name="T0" fmla="*/ 283 w 21600"/>
                <a:gd name="T1" fmla="*/ 0 h 34013"/>
                <a:gd name="T2" fmla="*/ 297 w 21600"/>
                <a:gd name="T3" fmla="*/ 561 h 34013"/>
                <a:gd name="T4" fmla="*/ 0 w 21600"/>
                <a:gd name="T5" fmla="*/ 285 h 340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4013" fill="none" extrusionOk="0">
                  <a:moveTo>
                    <a:pt x="12997" y="-1"/>
                  </a:moveTo>
                  <a:cubicBezTo>
                    <a:pt x="18414" y="4080"/>
                    <a:pt x="21600" y="10469"/>
                    <a:pt x="21600" y="17252"/>
                  </a:cubicBezTo>
                  <a:cubicBezTo>
                    <a:pt x="21600" y="23754"/>
                    <a:pt x="18670" y="29911"/>
                    <a:pt x="13624" y="34013"/>
                  </a:cubicBezTo>
                </a:path>
                <a:path w="21600" h="34013" stroke="0" extrusionOk="0">
                  <a:moveTo>
                    <a:pt x="12997" y="-1"/>
                  </a:moveTo>
                  <a:cubicBezTo>
                    <a:pt x="18414" y="4080"/>
                    <a:pt x="21600" y="10469"/>
                    <a:pt x="21600" y="17252"/>
                  </a:cubicBezTo>
                  <a:cubicBezTo>
                    <a:pt x="21600" y="23754"/>
                    <a:pt x="18670" y="29911"/>
                    <a:pt x="13624" y="34013"/>
                  </a:cubicBezTo>
                  <a:lnTo>
                    <a:pt x="0" y="17252"/>
                  </a:lnTo>
                  <a:lnTo>
                    <a:pt x="12997" y="-1"/>
                  </a:lnTo>
                  <a:close/>
                </a:path>
              </a:pathLst>
            </a:custGeom>
            <a:noFill/>
            <a:ln w="28575">
              <a:solidFill>
                <a:srgbClr val="004C7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42" name="Arc 122"/>
            <p:cNvSpPr>
              <a:spLocks/>
            </p:cNvSpPr>
            <p:nvPr/>
          </p:nvSpPr>
          <p:spPr bwMode="auto">
            <a:xfrm rot="-3964756">
              <a:off x="4630" y="876"/>
              <a:ext cx="179" cy="493"/>
            </a:xfrm>
            <a:custGeom>
              <a:avLst/>
              <a:gdLst>
                <a:gd name="T0" fmla="*/ 116 w 21600"/>
                <a:gd name="T1" fmla="*/ 0 h 34013"/>
                <a:gd name="T2" fmla="*/ 121 w 21600"/>
                <a:gd name="T3" fmla="*/ 561 h 34013"/>
                <a:gd name="T4" fmla="*/ 0 w 21600"/>
                <a:gd name="T5" fmla="*/ 285 h 340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4013" fill="none" extrusionOk="0">
                  <a:moveTo>
                    <a:pt x="12997" y="-1"/>
                  </a:moveTo>
                  <a:cubicBezTo>
                    <a:pt x="18414" y="4080"/>
                    <a:pt x="21600" y="10469"/>
                    <a:pt x="21600" y="17252"/>
                  </a:cubicBezTo>
                  <a:cubicBezTo>
                    <a:pt x="21600" y="23754"/>
                    <a:pt x="18670" y="29911"/>
                    <a:pt x="13624" y="34013"/>
                  </a:cubicBezTo>
                </a:path>
                <a:path w="21600" h="34013" stroke="0" extrusionOk="0">
                  <a:moveTo>
                    <a:pt x="12997" y="-1"/>
                  </a:moveTo>
                  <a:cubicBezTo>
                    <a:pt x="18414" y="4080"/>
                    <a:pt x="21600" y="10469"/>
                    <a:pt x="21600" y="17252"/>
                  </a:cubicBezTo>
                  <a:cubicBezTo>
                    <a:pt x="21600" y="23754"/>
                    <a:pt x="18670" y="29911"/>
                    <a:pt x="13624" y="34013"/>
                  </a:cubicBezTo>
                  <a:lnTo>
                    <a:pt x="0" y="17252"/>
                  </a:lnTo>
                  <a:lnTo>
                    <a:pt x="12997" y="-1"/>
                  </a:lnTo>
                  <a:close/>
                </a:path>
              </a:pathLst>
            </a:custGeom>
            <a:noFill/>
            <a:ln w="28575">
              <a:solidFill>
                <a:srgbClr val="004644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43" name="Freeform 123"/>
            <p:cNvSpPr>
              <a:spLocks/>
            </p:cNvSpPr>
            <p:nvPr/>
          </p:nvSpPr>
          <p:spPr bwMode="auto">
            <a:xfrm>
              <a:off x="1236" y="3547"/>
              <a:ext cx="674" cy="402"/>
            </a:xfrm>
            <a:custGeom>
              <a:avLst/>
              <a:gdLst>
                <a:gd name="T0" fmla="*/ 243 w 1004"/>
                <a:gd name="T1" fmla="*/ 59 h 765"/>
                <a:gd name="T2" fmla="*/ 54 w 1004"/>
                <a:gd name="T3" fmla="*/ 177 h 765"/>
                <a:gd name="T4" fmla="*/ 63 w 1004"/>
                <a:gd name="T5" fmla="*/ 354 h 765"/>
                <a:gd name="T6" fmla="*/ 434 w 1004"/>
                <a:gd name="T7" fmla="*/ 430 h 765"/>
                <a:gd name="T8" fmla="*/ 672 w 1004"/>
                <a:gd name="T9" fmla="*/ 339 h 765"/>
                <a:gd name="T10" fmla="*/ 765 w 1004"/>
                <a:gd name="T11" fmla="*/ 159 h 765"/>
                <a:gd name="T12" fmla="*/ 652 w 1004"/>
                <a:gd name="T13" fmla="*/ 23 h 765"/>
                <a:gd name="T14" fmla="*/ 434 w 1004"/>
                <a:gd name="T15" fmla="*/ 23 h 765"/>
                <a:gd name="T16" fmla="*/ 243 w 1004"/>
                <a:gd name="T17" fmla="*/ 59 h 7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4" h="765">
                  <a:moveTo>
                    <a:pt x="318" y="105"/>
                  </a:moveTo>
                  <a:cubicBezTo>
                    <a:pt x="235" y="150"/>
                    <a:pt x="109" y="227"/>
                    <a:pt x="70" y="314"/>
                  </a:cubicBezTo>
                  <a:cubicBezTo>
                    <a:pt x="31" y="401"/>
                    <a:pt x="0" y="553"/>
                    <a:pt x="83" y="627"/>
                  </a:cubicBezTo>
                  <a:cubicBezTo>
                    <a:pt x="166" y="701"/>
                    <a:pt x="435" y="765"/>
                    <a:pt x="568" y="761"/>
                  </a:cubicBezTo>
                  <a:cubicBezTo>
                    <a:pt x="701" y="757"/>
                    <a:pt x="807" y="681"/>
                    <a:pt x="879" y="601"/>
                  </a:cubicBezTo>
                  <a:cubicBezTo>
                    <a:pt x="951" y="521"/>
                    <a:pt x="1004" y="374"/>
                    <a:pt x="1000" y="281"/>
                  </a:cubicBezTo>
                  <a:cubicBezTo>
                    <a:pt x="996" y="188"/>
                    <a:pt x="925" y="80"/>
                    <a:pt x="853" y="40"/>
                  </a:cubicBezTo>
                  <a:cubicBezTo>
                    <a:pt x="781" y="0"/>
                    <a:pt x="657" y="30"/>
                    <a:pt x="568" y="41"/>
                  </a:cubicBezTo>
                  <a:cubicBezTo>
                    <a:pt x="479" y="52"/>
                    <a:pt x="401" y="60"/>
                    <a:pt x="318" y="105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B28EB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44" name="Freeform 124"/>
            <p:cNvSpPr>
              <a:spLocks/>
            </p:cNvSpPr>
            <p:nvPr/>
          </p:nvSpPr>
          <p:spPr bwMode="auto">
            <a:xfrm>
              <a:off x="1363" y="3636"/>
              <a:ext cx="330" cy="265"/>
            </a:xfrm>
            <a:custGeom>
              <a:avLst/>
              <a:gdLst>
                <a:gd name="T0" fmla="*/ 175 w 552"/>
                <a:gd name="T1" fmla="*/ 23 h 478"/>
                <a:gd name="T2" fmla="*/ 50 w 552"/>
                <a:gd name="T3" fmla="*/ 47 h 478"/>
                <a:gd name="T4" fmla="*/ 1 w 552"/>
                <a:gd name="T5" fmla="*/ 162 h 478"/>
                <a:gd name="T6" fmla="*/ 59 w 552"/>
                <a:gd name="T7" fmla="*/ 280 h 478"/>
                <a:gd name="T8" fmla="*/ 131 w 552"/>
                <a:gd name="T9" fmla="*/ 194 h 478"/>
                <a:gd name="T10" fmla="*/ 122 w 552"/>
                <a:gd name="T11" fmla="*/ 78 h 478"/>
                <a:gd name="T12" fmla="*/ 237 w 552"/>
                <a:gd name="T13" fmla="*/ 85 h 478"/>
                <a:gd name="T14" fmla="*/ 361 w 552"/>
                <a:gd name="T15" fmla="*/ 133 h 478"/>
                <a:gd name="T16" fmla="*/ 328 w 552"/>
                <a:gd name="T17" fmla="*/ 18 h 478"/>
                <a:gd name="T18" fmla="*/ 175 w 552"/>
                <a:gd name="T19" fmla="*/ 23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478">
                  <a:moveTo>
                    <a:pt x="257" y="38"/>
                  </a:moveTo>
                  <a:cubicBezTo>
                    <a:pt x="189" y="46"/>
                    <a:pt x="116" y="39"/>
                    <a:pt x="74" y="78"/>
                  </a:cubicBezTo>
                  <a:cubicBezTo>
                    <a:pt x="32" y="117"/>
                    <a:pt x="0" y="206"/>
                    <a:pt x="2" y="271"/>
                  </a:cubicBezTo>
                  <a:cubicBezTo>
                    <a:pt x="4" y="336"/>
                    <a:pt x="56" y="460"/>
                    <a:pt x="87" y="469"/>
                  </a:cubicBezTo>
                  <a:cubicBezTo>
                    <a:pt x="118" y="478"/>
                    <a:pt x="177" y="381"/>
                    <a:pt x="192" y="325"/>
                  </a:cubicBezTo>
                  <a:cubicBezTo>
                    <a:pt x="207" y="269"/>
                    <a:pt x="153" y="160"/>
                    <a:pt x="179" y="130"/>
                  </a:cubicBezTo>
                  <a:cubicBezTo>
                    <a:pt x="205" y="100"/>
                    <a:pt x="290" y="128"/>
                    <a:pt x="348" y="143"/>
                  </a:cubicBezTo>
                  <a:cubicBezTo>
                    <a:pt x="406" y="158"/>
                    <a:pt x="508" y="242"/>
                    <a:pt x="530" y="223"/>
                  </a:cubicBezTo>
                  <a:cubicBezTo>
                    <a:pt x="552" y="204"/>
                    <a:pt x="527" y="62"/>
                    <a:pt x="482" y="31"/>
                  </a:cubicBezTo>
                  <a:cubicBezTo>
                    <a:pt x="437" y="0"/>
                    <a:pt x="325" y="30"/>
                    <a:pt x="257" y="3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FF"/>
                </a:gs>
                <a:gs pos="100000">
                  <a:srgbClr val="B28EB2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45" name="Oval 125"/>
            <p:cNvSpPr>
              <a:spLocks noChangeArrowheads="1"/>
            </p:cNvSpPr>
            <p:nvPr/>
          </p:nvSpPr>
          <p:spPr bwMode="auto">
            <a:xfrm>
              <a:off x="1616" y="3770"/>
              <a:ext cx="42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46" name="Oval 126"/>
            <p:cNvSpPr>
              <a:spLocks noChangeArrowheads="1"/>
            </p:cNvSpPr>
            <p:nvPr/>
          </p:nvSpPr>
          <p:spPr bwMode="auto">
            <a:xfrm>
              <a:off x="1700" y="3770"/>
              <a:ext cx="42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47" name="Oval 127"/>
            <p:cNvSpPr>
              <a:spLocks noChangeArrowheads="1"/>
            </p:cNvSpPr>
            <p:nvPr/>
          </p:nvSpPr>
          <p:spPr bwMode="auto">
            <a:xfrm>
              <a:off x="1531" y="3770"/>
              <a:ext cx="42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48" name="Oval 128"/>
            <p:cNvSpPr>
              <a:spLocks noChangeArrowheads="1"/>
            </p:cNvSpPr>
            <p:nvPr/>
          </p:nvSpPr>
          <p:spPr bwMode="auto">
            <a:xfrm>
              <a:off x="1531" y="3859"/>
              <a:ext cx="42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49" name="Oval 129"/>
            <p:cNvSpPr>
              <a:spLocks noChangeArrowheads="1"/>
            </p:cNvSpPr>
            <p:nvPr/>
          </p:nvSpPr>
          <p:spPr bwMode="auto">
            <a:xfrm>
              <a:off x="1573" y="3681"/>
              <a:ext cx="43" cy="45"/>
            </a:xfrm>
            <a:prstGeom prst="ellipse">
              <a:avLst/>
            </a:pr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50" name="Text Box 130"/>
            <p:cNvSpPr txBox="1">
              <a:spLocks noChangeArrowheads="1"/>
            </p:cNvSpPr>
            <p:nvPr/>
          </p:nvSpPr>
          <p:spPr bwMode="auto">
            <a:xfrm>
              <a:off x="1320" y="3635"/>
              <a:ext cx="6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b="1">
                  <a:latin typeface="Times New Roman" pitchFamily="18" charset="0"/>
                </a:rPr>
                <a:t>mastocyt</a:t>
              </a:r>
            </a:p>
          </p:txBody>
        </p:sp>
        <p:sp>
          <p:nvSpPr>
            <p:cNvPr id="56451" name="Rectangle 131"/>
            <p:cNvSpPr>
              <a:spLocks noChangeArrowheads="1"/>
            </p:cNvSpPr>
            <p:nvPr/>
          </p:nvSpPr>
          <p:spPr bwMode="auto">
            <a:xfrm>
              <a:off x="385" y="313"/>
              <a:ext cx="5056" cy="368"/>
            </a:xfrm>
            <a:prstGeom prst="rect">
              <a:avLst/>
            </a:prstGeom>
            <a:solidFill>
              <a:srgbClr val="CFD9C9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400" b="1">
                  <a:solidFill>
                    <a:srgbClr val="003300"/>
                  </a:solidFill>
                  <a:latin typeface="Times New Roman" pitchFamily="18" charset="0"/>
                </a:rPr>
                <a:t>ZÁNĚT  -  VRCHOLNÁ   FÁZE</a:t>
              </a:r>
            </a:p>
          </p:txBody>
        </p:sp>
        <p:sp>
          <p:nvSpPr>
            <p:cNvPr id="56452" name="Freeform 132"/>
            <p:cNvSpPr>
              <a:spLocks/>
            </p:cNvSpPr>
            <p:nvPr/>
          </p:nvSpPr>
          <p:spPr bwMode="auto">
            <a:xfrm>
              <a:off x="2788" y="1317"/>
              <a:ext cx="590" cy="386"/>
            </a:xfrm>
            <a:custGeom>
              <a:avLst/>
              <a:gdLst>
                <a:gd name="T0" fmla="*/ 286 w 524"/>
                <a:gd name="T1" fmla="*/ 0 h 444"/>
                <a:gd name="T2" fmla="*/ 40 w 524"/>
                <a:gd name="T3" fmla="*/ 112 h 444"/>
                <a:gd name="T4" fmla="*/ 47 w 524"/>
                <a:gd name="T5" fmla="*/ 269 h 444"/>
                <a:gd name="T6" fmla="*/ 163 w 524"/>
                <a:gd name="T7" fmla="*/ 381 h 444"/>
                <a:gd name="T8" fmla="*/ 401 w 524"/>
                <a:gd name="T9" fmla="*/ 409 h 444"/>
                <a:gd name="T10" fmla="*/ 578 w 524"/>
                <a:gd name="T11" fmla="*/ 348 h 444"/>
                <a:gd name="T12" fmla="*/ 671 w 524"/>
                <a:gd name="T13" fmla="*/ 179 h 444"/>
                <a:gd name="T14" fmla="*/ 586 w 524"/>
                <a:gd name="T15" fmla="*/ 39 h 444"/>
                <a:gd name="T16" fmla="*/ 286 w 524"/>
                <a:gd name="T17" fmla="*/ 0 h 4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4" h="444">
                  <a:moveTo>
                    <a:pt x="223" y="0"/>
                  </a:moveTo>
                  <a:cubicBezTo>
                    <a:pt x="143" y="16"/>
                    <a:pt x="62" y="72"/>
                    <a:pt x="31" y="120"/>
                  </a:cubicBezTo>
                  <a:cubicBezTo>
                    <a:pt x="0" y="168"/>
                    <a:pt x="21" y="240"/>
                    <a:pt x="37" y="288"/>
                  </a:cubicBezTo>
                  <a:cubicBezTo>
                    <a:pt x="53" y="336"/>
                    <a:pt x="81" y="383"/>
                    <a:pt x="127" y="408"/>
                  </a:cubicBezTo>
                  <a:cubicBezTo>
                    <a:pt x="173" y="433"/>
                    <a:pt x="259" y="444"/>
                    <a:pt x="313" y="438"/>
                  </a:cubicBezTo>
                  <a:cubicBezTo>
                    <a:pt x="367" y="432"/>
                    <a:pt x="416" y="413"/>
                    <a:pt x="451" y="372"/>
                  </a:cubicBezTo>
                  <a:cubicBezTo>
                    <a:pt x="486" y="331"/>
                    <a:pt x="522" y="247"/>
                    <a:pt x="523" y="192"/>
                  </a:cubicBezTo>
                  <a:cubicBezTo>
                    <a:pt x="524" y="137"/>
                    <a:pt x="507" y="74"/>
                    <a:pt x="457" y="42"/>
                  </a:cubicBezTo>
                  <a:cubicBezTo>
                    <a:pt x="407" y="10"/>
                    <a:pt x="272" y="9"/>
                    <a:pt x="22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6C1FF"/>
                </a:gs>
                <a:gs pos="100000">
                  <a:srgbClr val="9900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5C00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53" name="Freeform 133"/>
            <p:cNvSpPr>
              <a:spLocks/>
            </p:cNvSpPr>
            <p:nvPr/>
          </p:nvSpPr>
          <p:spPr bwMode="auto">
            <a:xfrm>
              <a:off x="2893" y="1370"/>
              <a:ext cx="437" cy="290"/>
            </a:xfrm>
            <a:custGeom>
              <a:avLst/>
              <a:gdLst>
                <a:gd name="T0" fmla="*/ 267 w 498"/>
                <a:gd name="T1" fmla="*/ 12 h 312"/>
                <a:gd name="T2" fmla="*/ 85 w 498"/>
                <a:gd name="T3" fmla="*/ 30 h 312"/>
                <a:gd name="T4" fmla="*/ 4 w 498"/>
                <a:gd name="T5" fmla="*/ 149 h 312"/>
                <a:gd name="T6" fmla="*/ 109 w 498"/>
                <a:gd name="T7" fmla="*/ 291 h 312"/>
                <a:gd name="T8" fmla="*/ 305 w 498"/>
                <a:gd name="T9" fmla="*/ 274 h 312"/>
                <a:gd name="T10" fmla="*/ 417 w 498"/>
                <a:gd name="T11" fmla="*/ 226 h 312"/>
                <a:gd name="T12" fmla="*/ 473 w 498"/>
                <a:gd name="T13" fmla="*/ 74 h 312"/>
                <a:gd name="T14" fmla="*/ 267 w 498"/>
                <a:gd name="T15" fmla="*/ 12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8" h="312">
                  <a:moveTo>
                    <a:pt x="267" y="12"/>
                  </a:moveTo>
                  <a:cubicBezTo>
                    <a:pt x="222" y="0"/>
                    <a:pt x="129" y="7"/>
                    <a:pt x="85" y="30"/>
                  </a:cubicBezTo>
                  <a:cubicBezTo>
                    <a:pt x="41" y="53"/>
                    <a:pt x="0" y="106"/>
                    <a:pt x="4" y="149"/>
                  </a:cubicBezTo>
                  <a:cubicBezTo>
                    <a:pt x="8" y="192"/>
                    <a:pt x="59" y="270"/>
                    <a:pt x="109" y="291"/>
                  </a:cubicBezTo>
                  <a:cubicBezTo>
                    <a:pt x="159" y="312"/>
                    <a:pt x="254" y="285"/>
                    <a:pt x="305" y="274"/>
                  </a:cubicBezTo>
                  <a:cubicBezTo>
                    <a:pt x="356" y="263"/>
                    <a:pt x="389" y="259"/>
                    <a:pt x="417" y="226"/>
                  </a:cubicBezTo>
                  <a:cubicBezTo>
                    <a:pt x="445" y="193"/>
                    <a:pt x="498" y="110"/>
                    <a:pt x="473" y="74"/>
                  </a:cubicBezTo>
                  <a:cubicBezTo>
                    <a:pt x="448" y="38"/>
                    <a:pt x="310" y="25"/>
                    <a:pt x="267" y="12"/>
                  </a:cubicBezTo>
                  <a:close/>
                </a:path>
              </a:pathLst>
            </a:custGeom>
            <a:solidFill>
              <a:srgbClr val="BE3DFF">
                <a:alpha val="50195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454" name="Text Box 134"/>
            <p:cNvSpPr txBox="1">
              <a:spLocks noChangeArrowheads="1"/>
            </p:cNvSpPr>
            <p:nvPr/>
          </p:nvSpPr>
          <p:spPr bwMode="auto">
            <a:xfrm>
              <a:off x="2999" y="1390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sz="2400" b="1">
                  <a:latin typeface="Times New Roman" pitchFamily="18" charset="0"/>
                </a:rPr>
                <a:t>B</a:t>
              </a:r>
            </a:p>
          </p:txBody>
        </p:sp>
        <p:grpSp>
          <p:nvGrpSpPr>
            <p:cNvPr id="56455" name="Group 135"/>
            <p:cNvGrpSpPr>
              <a:grpSpLocks/>
            </p:cNvGrpSpPr>
            <p:nvPr/>
          </p:nvGrpSpPr>
          <p:grpSpPr bwMode="auto">
            <a:xfrm>
              <a:off x="1819" y="2373"/>
              <a:ext cx="460" cy="413"/>
              <a:chOff x="1876" y="1776"/>
              <a:chExt cx="716" cy="492"/>
            </a:xfrm>
          </p:grpSpPr>
          <p:sp>
            <p:nvSpPr>
              <p:cNvPr id="27784" name="Freeform 136"/>
              <p:cNvSpPr>
                <a:spLocks/>
              </p:cNvSpPr>
              <p:nvPr/>
            </p:nvSpPr>
            <p:spPr bwMode="auto">
              <a:xfrm>
                <a:off x="1876" y="1776"/>
                <a:ext cx="716" cy="492"/>
              </a:xfrm>
              <a:custGeom>
                <a:avLst/>
                <a:gdLst>
                  <a:gd name="T0" fmla="*/ 223 w 524"/>
                  <a:gd name="T1" fmla="*/ 0 h 444"/>
                  <a:gd name="T2" fmla="*/ 31 w 524"/>
                  <a:gd name="T3" fmla="*/ 120 h 444"/>
                  <a:gd name="T4" fmla="*/ 37 w 524"/>
                  <a:gd name="T5" fmla="*/ 288 h 444"/>
                  <a:gd name="T6" fmla="*/ 127 w 524"/>
                  <a:gd name="T7" fmla="*/ 408 h 444"/>
                  <a:gd name="T8" fmla="*/ 313 w 524"/>
                  <a:gd name="T9" fmla="*/ 438 h 444"/>
                  <a:gd name="T10" fmla="*/ 451 w 524"/>
                  <a:gd name="T11" fmla="*/ 372 h 444"/>
                  <a:gd name="T12" fmla="*/ 523 w 524"/>
                  <a:gd name="T13" fmla="*/ 192 h 444"/>
                  <a:gd name="T14" fmla="*/ 457 w 524"/>
                  <a:gd name="T15" fmla="*/ 42 h 444"/>
                  <a:gd name="T16" fmla="*/ 223 w 524"/>
                  <a:gd name="T17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4" h="444">
                    <a:moveTo>
                      <a:pt x="223" y="0"/>
                    </a:moveTo>
                    <a:cubicBezTo>
                      <a:pt x="143" y="16"/>
                      <a:pt x="62" y="72"/>
                      <a:pt x="31" y="120"/>
                    </a:cubicBezTo>
                    <a:cubicBezTo>
                      <a:pt x="0" y="168"/>
                      <a:pt x="21" y="240"/>
                      <a:pt x="37" y="288"/>
                    </a:cubicBezTo>
                    <a:cubicBezTo>
                      <a:pt x="53" y="336"/>
                      <a:pt x="81" y="383"/>
                      <a:pt x="127" y="408"/>
                    </a:cubicBezTo>
                    <a:cubicBezTo>
                      <a:pt x="173" y="433"/>
                      <a:pt x="259" y="444"/>
                      <a:pt x="313" y="438"/>
                    </a:cubicBezTo>
                    <a:cubicBezTo>
                      <a:pt x="367" y="432"/>
                      <a:pt x="416" y="413"/>
                      <a:pt x="451" y="372"/>
                    </a:cubicBezTo>
                    <a:cubicBezTo>
                      <a:pt x="486" y="331"/>
                      <a:pt x="522" y="247"/>
                      <a:pt x="523" y="192"/>
                    </a:cubicBezTo>
                    <a:cubicBezTo>
                      <a:pt x="524" y="137"/>
                      <a:pt x="507" y="74"/>
                      <a:pt x="457" y="42"/>
                    </a:cubicBezTo>
                    <a:cubicBezTo>
                      <a:pt x="407" y="10"/>
                      <a:pt x="272" y="9"/>
                      <a:pt x="223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pitchFamily="34" charset="0"/>
                </a:endParaRPr>
              </a:p>
            </p:txBody>
          </p:sp>
          <p:sp>
            <p:nvSpPr>
              <p:cNvPr id="56457" name="Freeform 137"/>
              <p:cNvSpPr>
                <a:spLocks/>
              </p:cNvSpPr>
              <p:nvPr/>
            </p:nvSpPr>
            <p:spPr bwMode="auto">
              <a:xfrm>
                <a:off x="2050" y="1872"/>
                <a:ext cx="350" cy="335"/>
              </a:xfrm>
              <a:custGeom>
                <a:avLst/>
                <a:gdLst>
                  <a:gd name="T0" fmla="*/ 169 w 350"/>
                  <a:gd name="T1" fmla="*/ 7 h 335"/>
                  <a:gd name="T2" fmla="*/ 25 w 350"/>
                  <a:gd name="T3" fmla="*/ 61 h 335"/>
                  <a:gd name="T4" fmla="*/ 19 w 350"/>
                  <a:gd name="T5" fmla="*/ 199 h 335"/>
                  <a:gd name="T6" fmla="*/ 98 w 350"/>
                  <a:gd name="T7" fmla="*/ 319 h 335"/>
                  <a:gd name="T8" fmla="*/ 235 w 350"/>
                  <a:gd name="T9" fmla="*/ 295 h 335"/>
                  <a:gd name="T10" fmla="*/ 319 w 350"/>
                  <a:gd name="T11" fmla="*/ 247 h 335"/>
                  <a:gd name="T12" fmla="*/ 349 w 350"/>
                  <a:gd name="T13" fmla="*/ 121 h 335"/>
                  <a:gd name="T14" fmla="*/ 314 w 350"/>
                  <a:gd name="T15" fmla="*/ 25 h 335"/>
                  <a:gd name="T16" fmla="*/ 169 w 350"/>
                  <a:gd name="T17" fmla="*/ 7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0" h="335">
                    <a:moveTo>
                      <a:pt x="169" y="7"/>
                    </a:moveTo>
                    <a:cubicBezTo>
                      <a:pt x="121" y="13"/>
                      <a:pt x="50" y="29"/>
                      <a:pt x="25" y="61"/>
                    </a:cubicBezTo>
                    <a:cubicBezTo>
                      <a:pt x="0" y="93"/>
                      <a:pt x="7" y="156"/>
                      <a:pt x="19" y="199"/>
                    </a:cubicBezTo>
                    <a:cubicBezTo>
                      <a:pt x="31" y="242"/>
                      <a:pt x="62" y="303"/>
                      <a:pt x="98" y="319"/>
                    </a:cubicBezTo>
                    <a:cubicBezTo>
                      <a:pt x="134" y="335"/>
                      <a:pt x="198" y="307"/>
                      <a:pt x="235" y="295"/>
                    </a:cubicBezTo>
                    <a:cubicBezTo>
                      <a:pt x="272" y="283"/>
                      <a:pt x="300" y="276"/>
                      <a:pt x="319" y="247"/>
                    </a:cubicBezTo>
                    <a:cubicBezTo>
                      <a:pt x="338" y="218"/>
                      <a:pt x="350" y="158"/>
                      <a:pt x="349" y="121"/>
                    </a:cubicBezTo>
                    <a:cubicBezTo>
                      <a:pt x="348" y="84"/>
                      <a:pt x="344" y="44"/>
                      <a:pt x="314" y="25"/>
                    </a:cubicBezTo>
                    <a:cubicBezTo>
                      <a:pt x="284" y="6"/>
                      <a:pt x="224" y="0"/>
                      <a:pt x="169" y="7"/>
                    </a:cubicBezTo>
                    <a:close/>
                  </a:path>
                </a:pathLst>
              </a:custGeom>
              <a:solidFill>
                <a:schemeClr val="accent2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458" name="Text Box 138"/>
              <p:cNvSpPr txBox="1">
                <a:spLocks noChangeArrowheads="1"/>
              </p:cNvSpPr>
              <p:nvPr/>
            </p:nvSpPr>
            <p:spPr bwMode="auto">
              <a:xfrm>
                <a:off x="2113" y="1872"/>
                <a:ext cx="286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s-CZ" sz="2400" b="1">
                    <a:latin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56459" name="Text Box 139"/>
            <p:cNvSpPr txBox="1">
              <a:spLocks noChangeArrowheads="1"/>
            </p:cNvSpPr>
            <p:nvPr/>
          </p:nvSpPr>
          <p:spPr bwMode="auto">
            <a:xfrm>
              <a:off x="1474" y="2931"/>
              <a:ext cx="1238" cy="185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1200" b="1">
                  <a:latin typeface="Times New Roman" pitchFamily="18" charset="0"/>
                </a:rPr>
                <a:t>REGULAČNÍ     FUNKCE</a:t>
              </a:r>
            </a:p>
          </p:txBody>
        </p:sp>
        <p:sp>
          <p:nvSpPr>
            <p:cNvPr id="56460" name="AutoShape 140"/>
            <p:cNvSpPr>
              <a:spLocks noChangeArrowheads="1"/>
            </p:cNvSpPr>
            <p:nvPr/>
          </p:nvSpPr>
          <p:spPr bwMode="auto">
            <a:xfrm rot="-9627274">
              <a:off x="4257" y="2581"/>
              <a:ext cx="337" cy="1357"/>
            </a:xfrm>
            <a:prstGeom prst="curvedRightArrow">
              <a:avLst>
                <a:gd name="adj1" fmla="val 7009"/>
                <a:gd name="adj2" fmla="val 87544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cs-CZ"/>
            </a:p>
          </p:txBody>
        </p:sp>
        <p:grpSp>
          <p:nvGrpSpPr>
            <p:cNvPr id="56461" name="Group 141"/>
            <p:cNvGrpSpPr>
              <a:grpSpLocks/>
            </p:cNvGrpSpPr>
            <p:nvPr/>
          </p:nvGrpSpPr>
          <p:grpSpPr bwMode="auto">
            <a:xfrm>
              <a:off x="4097" y="3534"/>
              <a:ext cx="460" cy="413"/>
              <a:chOff x="1876" y="1776"/>
              <a:chExt cx="716" cy="492"/>
            </a:xfrm>
          </p:grpSpPr>
          <p:sp>
            <p:nvSpPr>
              <p:cNvPr id="27790" name="Freeform 142"/>
              <p:cNvSpPr>
                <a:spLocks/>
              </p:cNvSpPr>
              <p:nvPr/>
            </p:nvSpPr>
            <p:spPr bwMode="auto">
              <a:xfrm>
                <a:off x="1876" y="1776"/>
                <a:ext cx="716" cy="492"/>
              </a:xfrm>
              <a:custGeom>
                <a:avLst/>
                <a:gdLst>
                  <a:gd name="T0" fmla="*/ 223 w 524"/>
                  <a:gd name="T1" fmla="*/ 0 h 444"/>
                  <a:gd name="T2" fmla="*/ 31 w 524"/>
                  <a:gd name="T3" fmla="*/ 120 h 444"/>
                  <a:gd name="T4" fmla="*/ 37 w 524"/>
                  <a:gd name="T5" fmla="*/ 288 h 444"/>
                  <a:gd name="T6" fmla="*/ 127 w 524"/>
                  <a:gd name="T7" fmla="*/ 408 h 444"/>
                  <a:gd name="T8" fmla="*/ 313 w 524"/>
                  <a:gd name="T9" fmla="*/ 438 h 444"/>
                  <a:gd name="T10" fmla="*/ 451 w 524"/>
                  <a:gd name="T11" fmla="*/ 372 h 444"/>
                  <a:gd name="T12" fmla="*/ 523 w 524"/>
                  <a:gd name="T13" fmla="*/ 192 h 444"/>
                  <a:gd name="T14" fmla="*/ 457 w 524"/>
                  <a:gd name="T15" fmla="*/ 42 h 444"/>
                  <a:gd name="T16" fmla="*/ 223 w 524"/>
                  <a:gd name="T17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4" h="444">
                    <a:moveTo>
                      <a:pt x="223" y="0"/>
                    </a:moveTo>
                    <a:cubicBezTo>
                      <a:pt x="143" y="16"/>
                      <a:pt x="62" y="72"/>
                      <a:pt x="31" y="120"/>
                    </a:cubicBezTo>
                    <a:cubicBezTo>
                      <a:pt x="0" y="168"/>
                      <a:pt x="21" y="240"/>
                      <a:pt x="37" y="288"/>
                    </a:cubicBezTo>
                    <a:cubicBezTo>
                      <a:pt x="53" y="336"/>
                      <a:pt x="81" y="383"/>
                      <a:pt x="127" y="408"/>
                    </a:cubicBezTo>
                    <a:cubicBezTo>
                      <a:pt x="173" y="433"/>
                      <a:pt x="259" y="444"/>
                      <a:pt x="313" y="438"/>
                    </a:cubicBezTo>
                    <a:cubicBezTo>
                      <a:pt x="367" y="432"/>
                      <a:pt x="416" y="413"/>
                      <a:pt x="451" y="372"/>
                    </a:cubicBezTo>
                    <a:cubicBezTo>
                      <a:pt x="486" y="331"/>
                      <a:pt x="522" y="247"/>
                      <a:pt x="523" y="192"/>
                    </a:cubicBezTo>
                    <a:cubicBezTo>
                      <a:pt x="524" y="137"/>
                      <a:pt x="507" y="74"/>
                      <a:pt x="457" y="42"/>
                    </a:cubicBezTo>
                    <a:cubicBezTo>
                      <a:pt x="407" y="10"/>
                      <a:pt x="272" y="9"/>
                      <a:pt x="223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pitchFamily="34" charset="0"/>
                </a:endParaRPr>
              </a:p>
            </p:txBody>
          </p:sp>
          <p:sp>
            <p:nvSpPr>
              <p:cNvPr id="56463" name="Freeform 143"/>
              <p:cNvSpPr>
                <a:spLocks/>
              </p:cNvSpPr>
              <p:nvPr/>
            </p:nvSpPr>
            <p:spPr bwMode="auto">
              <a:xfrm>
                <a:off x="2050" y="1872"/>
                <a:ext cx="350" cy="335"/>
              </a:xfrm>
              <a:custGeom>
                <a:avLst/>
                <a:gdLst>
                  <a:gd name="T0" fmla="*/ 169 w 350"/>
                  <a:gd name="T1" fmla="*/ 7 h 335"/>
                  <a:gd name="T2" fmla="*/ 25 w 350"/>
                  <a:gd name="T3" fmla="*/ 61 h 335"/>
                  <a:gd name="T4" fmla="*/ 19 w 350"/>
                  <a:gd name="T5" fmla="*/ 199 h 335"/>
                  <a:gd name="T6" fmla="*/ 98 w 350"/>
                  <a:gd name="T7" fmla="*/ 319 h 335"/>
                  <a:gd name="T8" fmla="*/ 235 w 350"/>
                  <a:gd name="T9" fmla="*/ 295 h 335"/>
                  <a:gd name="T10" fmla="*/ 319 w 350"/>
                  <a:gd name="T11" fmla="*/ 247 h 335"/>
                  <a:gd name="T12" fmla="*/ 349 w 350"/>
                  <a:gd name="T13" fmla="*/ 121 h 335"/>
                  <a:gd name="T14" fmla="*/ 314 w 350"/>
                  <a:gd name="T15" fmla="*/ 25 h 335"/>
                  <a:gd name="T16" fmla="*/ 169 w 350"/>
                  <a:gd name="T17" fmla="*/ 7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0" h="335">
                    <a:moveTo>
                      <a:pt x="169" y="7"/>
                    </a:moveTo>
                    <a:cubicBezTo>
                      <a:pt x="121" y="13"/>
                      <a:pt x="50" y="29"/>
                      <a:pt x="25" y="61"/>
                    </a:cubicBezTo>
                    <a:cubicBezTo>
                      <a:pt x="0" y="93"/>
                      <a:pt x="7" y="156"/>
                      <a:pt x="19" y="199"/>
                    </a:cubicBezTo>
                    <a:cubicBezTo>
                      <a:pt x="31" y="242"/>
                      <a:pt x="62" y="303"/>
                      <a:pt x="98" y="319"/>
                    </a:cubicBezTo>
                    <a:cubicBezTo>
                      <a:pt x="134" y="335"/>
                      <a:pt x="198" y="307"/>
                      <a:pt x="235" y="295"/>
                    </a:cubicBezTo>
                    <a:cubicBezTo>
                      <a:pt x="272" y="283"/>
                      <a:pt x="300" y="276"/>
                      <a:pt x="319" y="247"/>
                    </a:cubicBezTo>
                    <a:cubicBezTo>
                      <a:pt x="338" y="218"/>
                      <a:pt x="350" y="158"/>
                      <a:pt x="349" y="121"/>
                    </a:cubicBezTo>
                    <a:cubicBezTo>
                      <a:pt x="348" y="84"/>
                      <a:pt x="344" y="44"/>
                      <a:pt x="314" y="25"/>
                    </a:cubicBezTo>
                    <a:cubicBezTo>
                      <a:pt x="284" y="6"/>
                      <a:pt x="224" y="0"/>
                      <a:pt x="169" y="7"/>
                    </a:cubicBezTo>
                    <a:close/>
                  </a:path>
                </a:pathLst>
              </a:custGeom>
              <a:solidFill>
                <a:schemeClr val="accent2">
                  <a:alpha val="50195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6464" name="Text Box 144"/>
              <p:cNvSpPr txBox="1">
                <a:spLocks noChangeArrowheads="1"/>
              </p:cNvSpPr>
              <p:nvPr/>
            </p:nvSpPr>
            <p:spPr bwMode="auto">
              <a:xfrm>
                <a:off x="2113" y="1872"/>
                <a:ext cx="286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cs-CZ" sz="2400" b="1">
                    <a:latin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56465" name="AutoShape 145"/>
            <p:cNvSpPr>
              <a:spLocks noChangeArrowheads="1"/>
            </p:cNvSpPr>
            <p:nvPr/>
          </p:nvSpPr>
          <p:spPr bwMode="auto">
            <a:xfrm rot="-4005639">
              <a:off x="2559" y="3096"/>
              <a:ext cx="378" cy="1412"/>
            </a:xfrm>
            <a:prstGeom prst="curvedRightArrow">
              <a:avLst>
                <a:gd name="adj1" fmla="val 6502"/>
                <a:gd name="adj2" fmla="val 81211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cs-CZ"/>
            </a:p>
          </p:txBody>
        </p:sp>
        <p:sp>
          <p:nvSpPr>
            <p:cNvPr id="56466" name="Oval 146"/>
            <p:cNvSpPr>
              <a:spLocks noChangeArrowheads="1"/>
            </p:cNvSpPr>
            <p:nvPr/>
          </p:nvSpPr>
          <p:spPr bwMode="auto">
            <a:xfrm>
              <a:off x="1669" y="3214"/>
              <a:ext cx="868" cy="22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cs-CZ" sz="1200" b="1">
                  <a:latin typeface="Times New Roman" pitchFamily="18" charset="0"/>
                </a:rPr>
                <a:t>C-C-CHEMOKINY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Infekce asociované s kouřením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Respirační (komunitní pneumonie, TBC, atyp. Mykobakteria, exacerbace CHOPN, cystická fibróza)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HIV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Meningitidy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Otitis media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Periodontitida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Bakteriémie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Infekce </a:t>
            </a:r>
            <a:r>
              <a:rPr lang="cs-CZ" sz="2400" i="1" smtClean="0"/>
              <a:t>Hel. pylori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Chirurgické kompl., nozokomiální infekce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IBD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Invazivní mykotické infekce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Bakteriální vaginóza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003800" y="6308725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Feldman, Anderson, 2013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cs-CZ" smtClean="0"/>
              <a:t>Epidemiologická data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229600" cy="5113337"/>
          </a:xfrm>
        </p:spPr>
        <p:txBody>
          <a:bodyPr/>
          <a:lstStyle/>
          <a:p>
            <a:r>
              <a:rPr lang="cs-CZ" sz="2800" smtClean="0"/>
              <a:t>Prozánětové cytokiny, proteiny akutní fáze, leukocytóza</a:t>
            </a:r>
          </a:p>
          <a:p>
            <a:r>
              <a:rPr lang="cs-CZ" sz="2000" i="1" smtClean="0">
                <a:latin typeface="Arial" charset="0"/>
              </a:rPr>
              <a:t>Streptococcus pneumoniae, Haemophilus influenzae, Neisseria meningitidis, Staphylococcus aureus, Legionella pneumophila, Mycobacterium tuberculosis</a:t>
            </a:r>
          </a:p>
          <a:p>
            <a:endParaRPr lang="cs-CZ" sz="2800" smtClean="0"/>
          </a:p>
          <a:p>
            <a:r>
              <a:rPr lang="cs-CZ" sz="2800" smtClean="0"/>
              <a:t>CHOPN (Mf, Neu, CD8+ ly)</a:t>
            </a:r>
          </a:p>
          <a:p>
            <a:r>
              <a:rPr lang="cs-CZ" sz="2800" smtClean="0"/>
              <a:t>Gingivitidy, periodontitidy</a:t>
            </a:r>
          </a:p>
          <a:p>
            <a:r>
              <a:rPr lang="cs-CZ" sz="2800" smtClean="0"/>
              <a:t>AI: hypoxie, autoreaktivní B a T ly</a:t>
            </a:r>
          </a:p>
          <a:p>
            <a:r>
              <a:rPr lang="cs-CZ" sz="2800" smtClean="0"/>
              <a:t>IBD: Crohnova nemoc (mikrobiom), ulcerosní kolitida – protektivní efekt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790575"/>
          </a:xfrm>
        </p:spPr>
        <p:txBody>
          <a:bodyPr>
            <a:normAutofit/>
          </a:bodyPr>
          <a:lstStyle/>
          <a:p>
            <a:pPr algn="l" defTabSz="912813"/>
            <a:r>
              <a:rPr lang="cs-CZ" sz="4000" smtClean="0">
                <a:latin typeface="Arial" charset="0"/>
                <a:cs typeface="Arial" charset="0"/>
              </a:rPr>
              <a:t>Laboratorní nálezy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defTabSz="912813"/>
            <a:r>
              <a:rPr lang="cs-CZ" sz="3600" smtClean="0">
                <a:latin typeface="Arial" charset="0"/>
                <a:cs typeface="Times New Roman" pitchFamily="18" charset="0"/>
              </a:rPr>
              <a:t>Imunita humorální: </a:t>
            </a:r>
          </a:p>
          <a:p>
            <a:pPr defTabSz="912813">
              <a:buFont typeface="Symbol" pitchFamily="18" charset="2"/>
              <a:buChar char="¯"/>
            </a:pPr>
            <a:r>
              <a:rPr lang="cs-CZ" sz="3600" smtClean="0">
                <a:latin typeface="Arial" charset="0"/>
                <a:cs typeface="Times New Roman" pitchFamily="18" charset="0"/>
              </a:rPr>
              <a:t>IgG a IgM, </a:t>
            </a:r>
          </a:p>
          <a:p>
            <a:pPr defTabSz="912813">
              <a:buFont typeface="Symbol" pitchFamily="18" charset="2"/>
              <a:buNone/>
            </a:pPr>
            <a:r>
              <a:rPr lang="cs-CZ" sz="3600" smtClean="0">
                <a:latin typeface="Arial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cs-CZ" sz="3600" smtClean="0">
                <a:latin typeface="Arial" charset="0"/>
                <a:cs typeface="Times New Roman" pitchFamily="18" charset="0"/>
              </a:rPr>
              <a:t> IgA a IgE, </a:t>
            </a:r>
          </a:p>
          <a:p>
            <a:pPr defTabSz="912813">
              <a:buFont typeface="Symbol" pitchFamily="18" charset="2"/>
              <a:buNone/>
            </a:pPr>
            <a:r>
              <a:rPr lang="cs-CZ" sz="3600" smtClean="0">
                <a:latin typeface="Arial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cs-CZ" sz="3600" smtClean="0">
                <a:latin typeface="Arial" charset="0"/>
                <a:cs typeface="Times New Roman" pitchFamily="18" charset="0"/>
              </a:rPr>
              <a:t> autoprotilátky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0563" y="3357563"/>
            <a:ext cx="4316412" cy="3311525"/>
          </a:xfrm>
        </p:spPr>
        <p:txBody>
          <a:bodyPr/>
          <a:lstStyle/>
          <a:p>
            <a:pPr defTabSz="912813"/>
            <a:r>
              <a:rPr lang="cs-CZ" sz="3600" smtClean="0">
                <a:latin typeface="Arial" charset="0"/>
                <a:cs typeface="Times New Roman" pitchFamily="18" charset="0"/>
              </a:rPr>
              <a:t>Imunita </a:t>
            </a:r>
            <a:r>
              <a:rPr lang="cs-CZ" sz="3600" smtClean="0">
                <a:latin typeface="Arial" charset="0"/>
                <a:cs typeface="Arial" charset="0"/>
              </a:rPr>
              <a:t>buněčná</a:t>
            </a:r>
            <a:r>
              <a:rPr lang="cs-CZ" sz="3600" smtClean="0"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buFontTx/>
              <a:buNone/>
            </a:pPr>
            <a:r>
              <a:rPr lang="cs-CZ" sz="3600" smtClean="0">
                <a:latin typeface="Arial" charset="0"/>
                <a:cs typeface="Times New Roman" pitchFamily="18" charset="0"/>
                <a:sym typeface="Symbol" pitchFamily="18" charset="2"/>
              </a:rPr>
              <a:t>( po</a:t>
            </a:r>
            <a:r>
              <a:rPr lang="cs-CZ" sz="3600" smtClean="0">
                <a:latin typeface="Arial" charset="0"/>
                <a:cs typeface="Arial" charset="0"/>
              </a:rPr>
              <a:t>č</a:t>
            </a:r>
            <a:r>
              <a:rPr lang="cs-CZ" sz="3600" smtClean="0">
                <a:latin typeface="Arial" charset="0"/>
                <a:cs typeface="Times New Roman" pitchFamily="18" charset="0"/>
                <a:sym typeface="Symbol" pitchFamily="18" charset="2"/>
              </a:rPr>
              <a:t>tu leuko</a:t>
            </a:r>
            <a:r>
              <a:rPr lang="cs-CZ" sz="3600" smtClean="0">
                <a:latin typeface="Arial" charset="0"/>
                <a:cs typeface="Times New Roman" pitchFamily="18" charset="0"/>
              </a:rPr>
              <a:t>)</a:t>
            </a:r>
          </a:p>
          <a:p>
            <a:pPr defTabSz="912813">
              <a:buFontTx/>
              <a:buNone/>
            </a:pPr>
            <a:r>
              <a:rPr lang="cs-CZ" sz="3600" smtClean="0">
                <a:latin typeface="Arial" charset="0"/>
                <a:cs typeface="Times New Roman" pitchFamily="18" charset="0"/>
                <a:sym typeface="Symbol" pitchFamily="18" charset="2"/>
              </a:rPr>
              <a:t> po</a:t>
            </a:r>
            <a:r>
              <a:rPr lang="cs-CZ" sz="3600" smtClean="0">
                <a:latin typeface="Arial" charset="0"/>
                <a:cs typeface="Arial" charset="0"/>
              </a:rPr>
              <a:t>č</a:t>
            </a:r>
            <a:r>
              <a:rPr lang="cs-CZ" sz="3600" smtClean="0">
                <a:latin typeface="Arial" charset="0"/>
                <a:cs typeface="Times New Roman" pitchFamily="18" charset="0"/>
                <a:sym typeface="Symbol" pitchFamily="18" charset="2"/>
              </a:rPr>
              <a:t>tu T ly, </a:t>
            </a:r>
          </a:p>
          <a:p>
            <a:pPr defTabSz="912813">
              <a:buFont typeface="Symbol" pitchFamily="18" charset="2"/>
              <a:buChar char="¯"/>
            </a:pPr>
            <a:r>
              <a:rPr lang="cs-CZ" sz="3600" smtClean="0">
                <a:latin typeface="Arial" charset="0"/>
                <a:cs typeface="Times New Roman" pitchFamily="18" charset="0"/>
                <a:sym typeface="Symbol" pitchFamily="18" charset="2"/>
              </a:rPr>
              <a:t>proliferace ly, </a:t>
            </a:r>
          </a:p>
          <a:p>
            <a:pPr defTabSz="912813">
              <a:buFont typeface="Symbol" pitchFamily="18" charset="2"/>
              <a:buNone/>
            </a:pPr>
            <a:r>
              <a:rPr lang="cs-CZ" sz="3600" smtClean="0">
                <a:latin typeface="Arial" charset="0"/>
                <a:cs typeface="Times New Roman" pitchFamily="18" charset="0"/>
                <a:sym typeface="Symbol" pitchFamily="18" charset="2"/>
              </a:rPr>
              <a:t> aktivity NK</a:t>
            </a:r>
          </a:p>
        </p:txBody>
      </p:sp>
      <p:pic>
        <p:nvPicPr>
          <p:cNvPr id="47109" name="Picture 2" descr="kuřác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549275"/>
            <a:ext cx="32400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 descr="kuřáci Tok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581525"/>
            <a:ext cx="28082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Problém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i="1" smtClean="0"/>
              <a:t>In vitro</a:t>
            </a:r>
          </a:p>
          <a:p>
            <a:pPr>
              <a:lnSpc>
                <a:spcPct val="90000"/>
              </a:lnSpc>
            </a:pPr>
            <a:r>
              <a:rPr lang="cs-CZ" smtClean="0"/>
              <a:t>Experimentální model</a:t>
            </a:r>
          </a:p>
          <a:p>
            <a:pPr>
              <a:lnSpc>
                <a:spcPct val="90000"/>
              </a:lnSpc>
            </a:pPr>
            <a:r>
              <a:rPr lang="cs-CZ" i="1" smtClean="0"/>
              <a:t>In vivo</a:t>
            </a:r>
            <a:r>
              <a:rPr lang="cs-CZ" smtClean="0"/>
              <a:t> – člověk</a:t>
            </a:r>
          </a:p>
          <a:p>
            <a:pPr>
              <a:lnSpc>
                <a:spcPct val="90000"/>
              </a:lnSpc>
            </a:pPr>
            <a:endParaRPr lang="cs-CZ" smtClean="0"/>
          </a:p>
          <a:p>
            <a:pPr>
              <a:lnSpc>
                <a:spcPct val="90000"/>
              </a:lnSpc>
            </a:pPr>
            <a:r>
              <a:rPr lang="cs-CZ" smtClean="0"/>
              <a:t>Působení komplexní</a:t>
            </a:r>
          </a:p>
          <a:p>
            <a:pPr>
              <a:lnSpc>
                <a:spcPct val="90000"/>
              </a:lnSpc>
            </a:pPr>
            <a:r>
              <a:rPr lang="cs-CZ" smtClean="0"/>
              <a:t>Další vlivy prostředí</a:t>
            </a:r>
          </a:p>
          <a:p>
            <a:pPr>
              <a:lnSpc>
                <a:spcPct val="90000"/>
              </a:lnSpc>
            </a:pPr>
            <a:endParaRPr lang="cs-CZ" smtClean="0"/>
          </a:p>
          <a:p>
            <a:pPr>
              <a:lnSpc>
                <a:spcPct val="90000"/>
              </a:lnSpc>
            </a:pPr>
            <a:r>
              <a:rPr lang="cs-CZ" smtClean="0"/>
              <a:t>Reverzibilita změn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IMG26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052513"/>
            <a:ext cx="8128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55875" y="260350"/>
            <a:ext cx="3748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cs-CZ" altLang="cs-CZ" sz="3200"/>
              <a:t>Děkuji za pozornost</a:t>
            </a:r>
            <a:endParaRPr lang="cs-CZ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2"/>
          <p:cNvSpPr>
            <a:spLocks noChangeArrowheads="1"/>
          </p:cNvSpPr>
          <p:nvPr/>
        </p:nvSpPr>
        <p:spPr bwMode="auto">
          <a:xfrm>
            <a:off x="481013" y="1508125"/>
            <a:ext cx="4495800" cy="3505200"/>
          </a:xfrm>
          <a:prstGeom prst="ellipse">
            <a:avLst/>
          </a:prstGeom>
          <a:solidFill>
            <a:srgbClr val="FFFF99">
              <a:alpha val="50195"/>
            </a:srgbClr>
          </a:solidFill>
          <a:ln w="12700" cap="sq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cs-CZ" altLang="cs-CZ" sz="3200"/>
              <a:t>Vnější prostředí</a:t>
            </a:r>
            <a:endParaRPr lang="cs-CZ" altLang="cs-CZ" sz="2800">
              <a:latin typeface="Times New Roman" pitchFamily="18" charset="0"/>
            </a:endParaRPr>
          </a:p>
        </p:txBody>
      </p:sp>
      <p:sp>
        <p:nvSpPr>
          <p:cNvPr id="17410" name="Oval 3"/>
          <p:cNvSpPr>
            <a:spLocks noChangeArrowheads="1"/>
          </p:cNvSpPr>
          <p:nvPr/>
        </p:nvSpPr>
        <p:spPr bwMode="auto">
          <a:xfrm>
            <a:off x="4343400" y="1341438"/>
            <a:ext cx="4038600" cy="2209800"/>
          </a:xfrm>
          <a:prstGeom prst="ellipse">
            <a:avLst/>
          </a:prstGeom>
          <a:solidFill>
            <a:srgbClr val="FFFF99">
              <a:alpha val="50195"/>
            </a:srgbClr>
          </a:solidFill>
          <a:ln w="12700" cap="sq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cs-CZ" altLang="cs-CZ" sz="3200"/>
              <a:t>Genetické dispozice</a:t>
            </a:r>
            <a:endParaRPr lang="cs-CZ" altLang="cs-CZ" sz="2800">
              <a:latin typeface="Times New Roman" pitchFamily="18" charset="0"/>
            </a:endParaRPr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4356100" y="3284538"/>
            <a:ext cx="4114800" cy="1752600"/>
          </a:xfrm>
          <a:prstGeom prst="ellipse">
            <a:avLst/>
          </a:prstGeom>
          <a:solidFill>
            <a:srgbClr val="FFFF99">
              <a:alpha val="50195"/>
            </a:srgbClr>
          </a:solidFill>
          <a:ln w="12700" cap="sq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cs-CZ" altLang="cs-CZ" sz="3200"/>
              <a:t>Vnitřní prostředí</a:t>
            </a:r>
            <a:endParaRPr lang="cs-CZ" altLang="cs-CZ" sz="2800">
              <a:latin typeface="Times New Roman" pitchFamily="18" charset="0"/>
            </a:endParaRP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3810000" y="4875213"/>
            <a:ext cx="16002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>
              <a:alpha val="50195"/>
            </a:schemeClr>
          </a:solidFill>
          <a:ln w="12700" cap="sq">
            <a:solidFill>
              <a:srgbClr val="FFCC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cs-CZ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905000" y="5715000"/>
            <a:ext cx="5410200" cy="762000"/>
          </a:xfrm>
          <a:prstGeom prst="rect">
            <a:avLst/>
          </a:prstGeom>
          <a:solidFill>
            <a:srgbClr val="FFFF66">
              <a:alpha val="50195"/>
            </a:srgbClr>
          </a:solidFill>
          <a:ln w="12700" cap="sq">
            <a:solidFill>
              <a:srgbClr val="FFCC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cs-CZ" altLang="cs-CZ" sz="3200"/>
              <a:t>Ovlivnění imunitních funkcí</a:t>
            </a:r>
            <a:endParaRPr lang="cs-CZ" altLang="cs-CZ" sz="3200">
              <a:latin typeface="Times New Roman" pitchFamily="18" charset="0"/>
            </a:endParaRP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262731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>
            <a:off x="3635375" y="708025"/>
            <a:ext cx="2160588" cy="1512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1651000" y="996950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Epigenetika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1655763" y="931863"/>
            <a:ext cx="1943100" cy="576262"/>
          </a:xfrm>
          <a:prstGeom prst="rect">
            <a:avLst/>
          </a:prstGeom>
          <a:solidFill>
            <a:schemeClr val="folHlink">
              <a:alpha val="2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993775"/>
          </a:xfrm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Funkce imunitního systému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537075"/>
          </a:xfrm>
        </p:spPr>
        <p:txBody>
          <a:bodyPr>
            <a:normAutofit/>
          </a:bodyPr>
          <a:lstStyle/>
          <a:p>
            <a:pPr defTabSz="912813">
              <a:lnSpc>
                <a:spcPct val="80000"/>
              </a:lnSpc>
              <a:buFontTx/>
              <a:buNone/>
            </a:pPr>
            <a:endParaRPr lang="cs-CZ" sz="2700" smtClean="0"/>
          </a:p>
          <a:p>
            <a:pPr defTabSz="912813">
              <a:lnSpc>
                <a:spcPct val="80000"/>
              </a:lnSpc>
            </a:pPr>
            <a:r>
              <a:rPr lang="cs-CZ" b="1" smtClean="0"/>
              <a:t>obrana</a:t>
            </a:r>
            <a:r>
              <a:rPr lang="cs-CZ" smtClean="0"/>
              <a:t> před invadujícími mikroorganismy</a:t>
            </a:r>
          </a:p>
          <a:p>
            <a:pPr defTabSz="912813">
              <a:lnSpc>
                <a:spcPct val="80000"/>
              </a:lnSpc>
            </a:pPr>
            <a:r>
              <a:rPr lang="cs-CZ" smtClean="0"/>
              <a:t>rozpoznávání a tolerování vlastních zdravých struktur - </a:t>
            </a:r>
            <a:r>
              <a:rPr lang="cs-CZ" b="1" smtClean="0"/>
              <a:t>autotolerance</a:t>
            </a:r>
          </a:p>
          <a:p>
            <a:pPr defTabSz="912813">
              <a:lnSpc>
                <a:spcPct val="80000"/>
              </a:lnSpc>
            </a:pPr>
            <a:r>
              <a:rPr lang="cs-CZ" b="1" smtClean="0"/>
              <a:t>vnitřní dozor</a:t>
            </a:r>
            <a:r>
              <a:rPr lang="cs-CZ" smtClean="0"/>
              <a:t> (odstraňování vlastních buněk – starých, infikovaných,maligních)</a:t>
            </a:r>
          </a:p>
          <a:p>
            <a:pPr defTabSz="912813">
              <a:lnSpc>
                <a:spcPct val="80000"/>
              </a:lnSpc>
            </a:pPr>
            <a:endParaRPr lang="cs-CZ" smtClean="0"/>
          </a:p>
          <a:p>
            <a:pPr defTabSz="912813">
              <a:lnSpc>
                <a:spcPct val="80000"/>
              </a:lnSpc>
            </a:pPr>
            <a:endParaRPr lang="cs-CZ" sz="2700" smtClean="0"/>
          </a:p>
          <a:p>
            <a:pPr defTabSz="912813">
              <a:lnSpc>
                <a:spcPct val="80000"/>
              </a:lnSpc>
            </a:pPr>
            <a:r>
              <a:rPr lang="cs-CZ" sz="2700" smtClean="0"/>
              <a:t>pozoruhodně dynamický (adaptabilní) obranný systém u obratlovců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4391025" cy="647700"/>
          </a:xfrm>
        </p:spPr>
        <p:txBody>
          <a:bodyPr>
            <a:normAutofit/>
          </a:bodyPr>
          <a:lstStyle/>
          <a:p>
            <a:pPr algn="l" defTabSz="912813"/>
            <a:r>
              <a:rPr lang="cs-CZ" sz="4000" smtClean="0">
                <a:latin typeface="Arial" charset="0"/>
                <a:cs typeface="Arial" charset="0"/>
              </a:rPr>
              <a:t> Imunitní odpověď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2492375"/>
            <a:ext cx="4033837" cy="4094163"/>
          </a:xfrm>
        </p:spPr>
        <p:txBody>
          <a:bodyPr/>
          <a:lstStyle/>
          <a:p>
            <a:pPr defTabSz="912813"/>
            <a:r>
              <a:rPr lang="cs-CZ" smtClean="0">
                <a:latin typeface="Arial" charset="0"/>
                <a:cs typeface="Arial" charset="0"/>
              </a:rPr>
              <a:t>Přirozená imunita (makrofágy, NK, komplementový systém)</a:t>
            </a:r>
          </a:p>
          <a:p>
            <a:pPr defTabSz="912813"/>
            <a:r>
              <a:rPr lang="cs-CZ" smtClean="0">
                <a:latin typeface="Arial" charset="0"/>
                <a:cs typeface="Arial" charset="0"/>
              </a:rPr>
              <a:t>Získaná imunita -specifická (T ly, protilátky)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3213100"/>
            <a:ext cx="4033837" cy="3302000"/>
          </a:xfrm>
        </p:spPr>
        <p:txBody>
          <a:bodyPr/>
          <a:lstStyle/>
          <a:p>
            <a:pPr defTabSz="912813"/>
            <a:r>
              <a:rPr lang="cs-CZ" smtClean="0">
                <a:latin typeface="Arial" charset="0"/>
                <a:cs typeface="Arial" charset="0"/>
              </a:rPr>
              <a:t>Složky:</a:t>
            </a:r>
          </a:p>
          <a:p>
            <a:pPr defTabSz="912813"/>
            <a:r>
              <a:rPr lang="cs-CZ" smtClean="0">
                <a:latin typeface="Arial" charset="0"/>
                <a:cs typeface="Arial" charset="0"/>
              </a:rPr>
              <a:t>humorální (protilátky, komplementový systém)</a:t>
            </a:r>
          </a:p>
          <a:p>
            <a:pPr defTabSz="912813"/>
            <a:r>
              <a:rPr lang="cs-CZ" smtClean="0">
                <a:latin typeface="Arial" charset="0"/>
                <a:cs typeface="Arial" charset="0"/>
              </a:rPr>
              <a:t>buněčné (T ly, B ly, Mf, NK)</a:t>
            </a:r>
          </a:p>
        </p:txBody>
      </p:sp>
      <p:pic>
        <p:nvPicPr>
          <p:cNvPr id="19461" name="Picture 4" descr="image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60350"/>
            <a:ext cx="33115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724525" y="2492375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/>
              <a:t>by Olivier Schwartz and the Electron Microscopy Core Facility, Institut Pasteur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D:\AP 2013-14\immunologic network 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647700"/>
          </a:xfrm>
        </p:spPr>
        <p:txBody>
          <a:bodyPr>
            <a:normAutofit/>
          </a:bodyPr>
          <a:lstStyle/>
          <a:p>
            <a:pPr defTabSz="912813"/>
            <a:r>
              <a:rPr lang="cs-CZ" sz="4000" smtClean="0">
                <a:latin typeface="Arial" charset="0"/>
                <a:cs typeface="Arial" charset="0"/>
              </a:rPr>
              <a:t>Poruchy imunitního systému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412875"/>
            <a:ext cx="4033838" cy="5113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u="sng" smtClean="0">
                <a:latin typeface="Arial" charset="0"/>
              </a:rPr>
              <a:t>Nedostatečná funkce</a:t>
            </a:r>
          </a:p>
          <a:p>
            <a:pPr>
              <a:lnSpc>
                <a:spcPct val="90000"/>
              </a:lnSpc>
            </a:pPr>
            <a:endParaRPr lang="cs-CZ" u="sng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imunodeficience vrozená, získaná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imunodeficience humorální, buněčná</a:t>
            </a:r>
          </a:p>
          <a:p>
            <a:pPr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mtClean="0">
                <a:latin typeface="Arial" charset="0"/>
                <a:cs typeface="Arial" charset="0"/>
              </a:rPr>
              <a:t>častá, chronická zánětlivá onemocnění</a:t>
            </a:r>
          </a:p>
          <a:p>
            <a:pPr>
              <a:lnSpc>
                <a:spcPct val="90000"/>
              </a:lnSpc>
            </a:pPr>
            <a:endParaRPr lang="cs-CZ" sz="260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341438"/>
            <a:ext cx="4022725" cy="51831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u="sng" smtClean="0">
                <a:latin typeface="Arial" charset="0"/>
              </a:rPr>
              <a:t>Nadměrná reakce</a:t>
            </a:r>
          </a:p>
          <a:p>
            <a:pPr>
              <a:lnSpc>
                <a:spcPct val="90000"/>
              </a:lnSpc>
            </a:pPr>
            <a:endParaRPr lang="cs-CZ" sz="26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alergie na vnější antigeny (alergeny)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autoimunitní reakce na autoantigeny</a:t>
            </a:r>
          </a:p>
          <a:p>
            <a:pPr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mtClean="0">
                <a:latin typeface="Arial" charset="0"/>
                <a:cs typeface="Arial" charset="0"/>
              </a:rPr>
              <a:t>alergická onemocnění</a:t>
            </a:r>
          </a:p>
          <a:p>
            <a:pPr>
              <a:lnSpc>
                <a:spcPct val="80000"/>
              </a:lnSpc>
            </a:pPr>
            <a:r>
              <a:rPr lang="cs-CZ" altLang="cs-CZ" smtClean="0">
                <a:latin typeface="Arial" charset="0"/>
                <a:cs typeface="Arial" charset="0"/>
              </a:rPr>
              <a:t>systémová a orgánově specifická autoimunitní onem.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>
            <a:grpSpLocks/>
          </p:cNvGrpSpPr>
          <p:nvPr/>
        </p:nvGrpSpPr>
        <p:grpSpPr bwMode="auto">
          <a:xfrm>
            <a:off x="381000" y="228600"/>
            <a:ext cx="8629650" cy="6477000"/>
            <a:chOff x="240" y="144"/>
            <a:chExt cx="5436" cy="4080"/>
          </a:xfrm>
        </p:grpSpPr>
        <p:sp>
          <p:nvSpPr>
            <p:cNvPr id="29698" name="Oval 3"/>
            <p:cNvSpPr>
              <a:spLocks noChangeArrowheads="1"/>
            </p:cNvSpPr>
            <p:nvPr/>
          </p:nvSpPr>
          <p:spPr bwMode="auto">
            <a:xfrm>
              <a:off x="240" y="144"/>
              <a:ext cx="4896" cy="1248"/>
            </a:xfrm>
            <a:prstGeom prst="ellipse">
              <a:avLst/>
            </a:prstGeom>
            <a:gradFill rotWithShape="0">
              <a:gsLst>
                <a:gs pos="0">
                  <a:srgbClr val="E6D0B2"/>
                </a:gs>
                <a:gs pos="100000">
                  <a:srgbClr val="B5A48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A7D6B"/>
              </a:prstShdw>
            </a:effec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9699" name="Text Box 4"/>
            <p:cNvSpPr txBox="1">
              <a:spLocks noChangeArrowheads="1"/>
            </p:cNvSpPr>
            <p:nvPr/>
          </p:nvSpPr>
          <p:spPr bwMode="auto">
            <a:xfrm>
              <a:off x="672" y="288"/>
              <a:ext cx="4560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                INDUKCE  AUTOIMUNITNÍ     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        IMUNOPATOLOGICKÉ  REAKTIVITY</a:t>
              </a:r>
            </a:p>
          </p:txBody>
        </p:sp>
        <p:sp>
          <p:nvSpPr>
            <p:cNvPr id="29700" name="Oval 5"/>
            <p:cNvSpPr>
              <a:spLocks noChangeArrowheads="1"/>
            </p:cNvSpPr>
            <p:nvPr/>
          </p:nvSpPr>
          <p:spPr bwMode="auto">
            <a:xfrm>
              <a:off x="1536" y="2256"/>
              <a:ext cx="2976" cy="672"/>
            </a:xfrm>
            <a:prstGeom prst="ellipse">
              <a:avLst/>
            </a:prstGeom>
            <a:gradFill rotWithShape="0">
              <a:gsLst>
                <a:gs pos="0">
                  <a:srgbClr val="CFD9C9"/>
                </a:gs>
                <a:gs pos="100000">
                  <a:srgbClr val="A3AB9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individuální imunologická</a:t>
              </a:r>
            </a:p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reaktivita (TH1, TH2, THr)</a:t>
              </a:r>
            </a:p>
          </p:txBody>
        </p:sp>
        <p:sp>
          <p:nvSpPr>
            <p:cNvPr id="29701" name="Oval 6"/>
            <p:cNvSpPr>
              <a:spLocks noChangeArrowheads="1"/>
            </p:cNvSpPr>
            <p:nvPr/>
          </p:nvSpPr>
          <p:spPr bwMode="auto">
            <a:xfrm>
              <a:off x="1920" y="2832"/>
              <a:ext cx="2064" cy="768"/>
            </a:xfrm>
            <a:prstGeom prst="ellipse">
              <a:avLst/>
            </a:prstGeom>
            <a:gradFill rotWithShape="0">
              <a:gsLst>
                <a:gs pos="0">
                  <a:srgbClr val="CFD9C9"/>
                </a:gs>
                <a:gs pos="100000">
                  <a:srgbClr val="A3AB9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narušení</a:t>
              </a:r>
            </a:p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autotolerance</a:t>
              </a:r>
            </a:p>
          </p:txBody>
        </p:sp>
        <p:sp>
          <p:nvSpPr>
            <p:cNvPr id="29702" name="Oval 7"/>
            <p:cNvSpPr>
              <a:spLocks noChangeArrowheads="1"/>
            </p:cNvSpPr>
            <p:nvPr/>
          </p:nvSpPr>
          <p:spPr bwMode="auto">
            <a:xfrm>
              <a:off x="1728" y="3504"/>
              <a:ext cx="2496" cy="720"/>
            </a:xfrm>
            <a:prstGeom prst="ellipse">
              <a:avLst/>
            </a:prstGeom>
            <a:gradFill rotWithShape="0">
              <a:gsLst>
                <a:gs pos="0">
                  <a:srgbClr val="CFD9C9"/>
                </a:gs>
                <a:gs pos="100000">
                  <a:srgbClr val="A3AB9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C8279"/>
              </a:prst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150000"/>
                </a:lnSpc>
              </a:pPr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IMUNOPATOLOGICKÝ</a:t>
              </a:r>
            </a:p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   ZÁNĚT</a:t>
              </a:r>
            </a:p>
          </p:txBody>
        </p:sp>
        <p:sp>
          <p:nvSpPr>
            <p:cNvPr id="29703" name="AutoShape 8"/>
            <p:cNvSpPr>
              <a:spLocks noChangeArrowheads="1"/>
            </p:cNvSpPr>
            <p:nvPr/>
          </p:nvSpPr>
          <p:spPr bwMode="auto">
            <a:xfrm>
              <a:off x="240" y="960"/>
              <a:ext cx="1200" cy="1344"/>
            </a:xfrm>
            <a:prstGeom prst="wedgeEllipseCallout">
              <a:avLst>
                <a:gd name="adj1" fmla="val 174250"/>
                <a:gd name="adj2" fmla="val 57144"/>
              </a:avLst>
            </a:prstGeom>
            <a:gradFill rotWithShape="0">
              <a:gsLst>
                <a:gs pos="0">
                  <a:srgbClr val="E6D0B2"/>
                </a:gs>
                <a:gs pos="100000">
                  <a:srgbClr val="B5A48C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A7D6B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genetická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 dispozice:</a:t>
              </a:r>
            </a:p>
            <a:p>
              <a:pPr algn="ctr" eaLnBrk="0" hangingPunct="0"/>
              <a:r>
                <a:rPr lang="cs-CZ" altLang="cs-CZ" sz="2000" b="1">
                  <a:solidFill>
                    <a:srgbClr val="003300"/>
                  </a:solidFill>
                  <a:latin typeface="Times New Roman" pitchFamily="18" charset="0"/>
                </a:rPr>
                <a:t>    polymorfismus:</a:t>
              </a:r>
            </a:p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 </a:t>
              </a:r>
              <a:r>
                <a:rPr lang="cs-CZ" altLang="cs-CZ" b="1">
                  <a:solidFill>
                    <a:srgbClr val="003300"/>
                  </a:solidFill>
                  <a:latin typeface="Times New Roman" pitchFamily="18" charset="0"/>
                </a:rPr>
                <a:t>HLA</a:t>
              </a:r>
            </a:p>
            <a:p>
              <a:pPr algn="ctr" eaLnBrk="0" hangingPunct="0"/>
              <a:endParaRPr lang="cs-CZ" altLang="cs-CZ" b="1">
                <a:solidFill>
                  <a:srgbClr val="0033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cs-CZ" altLang="cs-CZ" b="1">
                  <a:solidFill>
                    <a:srgbClr val="003300"/>
                  </a:solidFill>
                  <a:latin typeface="Times New Roman" pitchFamily="18" charset="0"/>
                </a:rPr>
                <a:t>  TNF</a:t>
              </a:r>
              <a:r>
                <a:rPr lang="cs-CZ" altLang="cs-CZ" b="1">
                  <a:solidFill>
                    <a:srgbClr val="0033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cs-CZ" altLang="cs-CZ" sz="240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29704" name="AutoShape 9"/>
            <p:cNvSpPr>
              <a:spLocks noChangeArrowheads="1"/>
            </p:cNvSpPr>
            <p:nvPr/>
          </p:nvSpPr>
          <p:spPr bwMode="auto">
            <a:xfrm>
              <a:off x="2976" y="864"/>
              <a:ext cx="1440" cy="720"/>
            </a:xfrm>
            <a:prstGeom prst="wedgeEllipseCallout">
              <a:avLst>
                <a:gd name="adj1" fmla="val -23403"/>
                <a:gd name="adj2" fmla="val 34306"/>
              </a:avLst>
            </a:prstGeom>
            <a:gradFill rotWithShape="0">
              <a:gsLst>
                <a:gs pos="0">
                  <a:srgbClr val="E6D0B2"/>
                </a:gs>
                <a:gs pos="100000">
                  <a:srgbClr val="B5A48C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A7D6B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deregulovaná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apoptóza</a:t>
              </a:r>
              <a:endParaRPr lang="cs-CZ" altLang="cs-CZ" sz="240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29705" name="AutoShape 10"/>
            <p:cNvSpPr>
              <a:spLocks noChangeArrowheads="1"/>
            </p:cNvSpPr>
            <p:nvPr/>
          </p:nvSpPr>
          <p:spPr bwMode="auto">
            <a:xfrm>
              <a:off x="4476" y="1056"/>
              <a:ext cx="1200" cy="528"/>
            </a:xfrm>
            <a:prstGeom prst="wedgeEllipseCallout">
              <a:avLst>
                <a:gd name="adj1" fmla="val -179750"/>
                <a:gd name="adj2" fmla="val 197727"/>
              </a:avLst>
            </a:prstGeom>
            <a:gradFill rotWithShape="0">
              <a:gsLst>
                <a:gs pos="0">
                  <a:srgbClr val="E6D0B2"/>
                </a:gs>
                <a:gs pos="100000">
                  <a:srgbClr val="B5A48C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A7D6B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environment</a:t>
              </a:r>
            </a:p>
          </p:txBody>
        </p:sp>
        <p:sp>
          <p:nvSpPr>
            <p:cNvPr id="29706" name="Oval 11"/>
            <p:cNvSpPr>
              <a:spLocks noChangeArrowheads="1"/>
            </p:cNvSpPr>
            <p:nvPr/>
          </p:nvSpPr>
          <p:spPr bwMode="auto">
            <a:xfrm>
              <a:off x="1584" y="912"/>
              <a:ext cx="1296" cy="672"/>
            </a:xfrm>
            <a:prstGeom prst="ellipse">
              <a:avLst/>
            </a:prstGeom>
            <a:gradFill rotWithShape="0">
              <a:gsLst>
                <a:gs pos="0">
                  <a:srgbClr val="E6D0B2"/>
                </a:gs>
                <a:gs pos="100000">
                  <a:srgbClr val="B5A48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A7D6B"/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en-US" altLang="cs-CZ" sz="2400" b="1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1872" y="895"/>
              <a:ext cx="196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5C"/>
              </a:prst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infekční </a:t>
              </a:r>
            </a:p>
            <a:p>
              <a:pPr eaLnBrk="0" hangingPunct="0">
                <a:lnSpc>
                  <a:spcPct val="20000"/>
                </a:lnSpc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podněty</a:t>
              </a:r>
            </a:p>
          </p:txBody>
        </p:sp>
        <p:sp>
          <p:nvSpPr>
            <p:cNvPr id="29708" name="AutoShape 13"/>
            <p:cNvSpPr>
              <a:spLocks noChangeArrowheads="1"/>
            </p:cNvSpPr>
            <p:nvPr/>
          </p:nvSpPr>
          <p:spPr bwMode="auto">
            <a:xfrm>
              <a:off x="2304" y="1392"/>
              <a:ext cx="1296" cy="528"/>
            </a:xfrm>
            <a:prstGeom prst="wedgeEllipseCallout">
              <a:avLst>
                <a:gd name="adj1" fmla="val -6329"/>
                <a:gd name="adj2" fmla="val 139394"/>
              </a:avLst>
            </a:prstGeom>
            <a:gradFill rotWithShape="0">
              <a:gsLst>
                <a:gs pos="0">
                  <a:srgbClr val="E6D0B2"/>
                </a:gs>
                <a:gs pos="100000">
                  <a:srgbClr val="B5A48C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A7D6B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uvolnění</a:t>
              </a:r>
            </a:p>
            <a:p>
              <a:pPr algn="ctr" eaLnBrk="0" hangingPunct="0"/>
              <a:r>
                <a:rPr lang="cs-CZ" altLang="cs-CZ" sz="2400" b="1">
                  <a:solidFill>
                    <a:srgbClr val="003300"/>
                  </a:solidFill>
                  <a:latin typeface="Times New Roman" pitchFamily="18" charset="0"/>
                </a:rPr>
                <a:t>autoantigenů</a:t>
              </a:r>
            </a:p>
          </p:txBody>
        </p:sp>
        <p:sp>
          <p:nvSpPr>
            <p:cNvPr id="29709" name="AutoShape 14"/>
            <p:cNvSpPr>
              <a:spLocks noChangeArrowheads="1"/>
            </p:cNvSpPr>
            <p:nvPr/>
          </p:nvSpPr>
          <p:spPr bwMode="auto">
            <a:xfrm>
              <a:off x="1584" y="1332"/>
              <a:ext cx="672" cy="432"/>
            </a:xfrm>
            <a:prstGeom prst="wedgeEllipseCallout">
              <a:avLst>
                <a:gd name="adj1" fmla="val 134079"/>
                <a:gd name="adj2" fmla="val 175231"/>
              </a:avLst>
            </a:prstGeom>
            <a:gradFill rotWithShape="0">
              <a:gsLst>
                <a:gs pos="0">
                  <a:srgbClr val="E6D0B2"/>
                </a:gs>
                <a:gs pos="100000">
                  <a:srgbClr val="B5A48C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A7D6B"/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cs-CZ" altLang="cs-CZ" sz="1600" b="1">
                  <a:solidFill>
                    <a:srgbClr val="003300"/>
                  </a:solidFill>
                  <a:latin typeface="Times New Roman" pitchFamily="18" charset="0"/>
                </a:rPr>
                <a:t>molekulové</a:t>
              </a:r>
            </a:p>
            <a:p>
              <a:pPr algn="ctr" eaLnBrk="0" hangingPunct="0"/>
              <a:r>
                <a:rPr lang="cs-CZ" altLang="cs-CZ" sz="1600" b="1">
                  <a:solidFill>
                    <a:srgbClr val="003300"/>
                  </a:solidFill>
                  <a:latin typeface="Times New Roman" pitchFamily="18" charset="0"/>
                </a:rPr>
                <a:t>mimikry</a:t>
              </a:r>
              <a:endParaRPr lang="cs-CZ" altLang="cs-CZ" sz="2400" b="1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7164388" y="6491288"/>
            <a:ext cx="1871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Krejsek, Kopecký 2005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008062"/>
          </a:xfrm>
        </p:spPr>
        <p:txBody>
          <a:bodyPr rtlCol="0">
            <a:normAutofit fontScale="90000"/>
          </a:bodyPr>
          <a:lstStyle/>
          <a:p>
            <a:pPr defTabSz="912813" fontAlgn="auto">
              <a:spcAft>
                <a:spcPts val="0"/>
              </a:spcAft>
              <a:defRPr/>
            </a:pPr>
            <a:r>
              <a:rPr altLang="cs-CZ" smtClean="0">
                <a:latin typeface="Arial" charset="0"/>
                <a:cs typeface="Arial" charset="0"/>
              </a:rPr>
              <a:t>Hygienická hypotéza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00213"/>
            <a:ext cx="4038600" cy="4392612"/>
          </a:xfrm>
        </p:spPr>
        <p:txBody>
          <a:bodyPr rtlCol="0">
            <a:normAutofit lnSpcReduction="10000"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Město 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Vyspělý průmysl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Malý počet dětí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Potraviny – konzervace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Hodně 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altLang="cs-CZ">
                <a:latin typeface="Arial" charset="0"/>
                <a:cs typeface="Arial" charset="0"/>
              </a:rPr>
              <a:t>antibiotik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Nedostatek 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altLang="cs-CZ">
                <a:latin typeface="Arial" charset="0"/>
                <a:cs typeface="Arial" charset="0"/>
              </a:rPr>
              <a:t>probiotik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76825" y="1700213"/>
            <a:ext cx="3609975" cy="4392612"/>
          </a:xfrm>
        </p:spPr>
        <p:txBody>
          <a:bodyPr rtlCol="0">
            <a:normAutofit lnSpcReduction="10000"/>
          </a:bodyPr>
          <a:lstStyle/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Venkov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Zemědělství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Velký počet dětí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Potraviny – čerstvé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endParaRPr altLang="cs-CZ">
              <a:latin typeface="Arial" charset="0"/>
              <a:cs typeface="Arial" charset="0"/>
            </a:endParaRP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Méně antibiotik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altLang="cs-CZ">
                <a:latin typeface="Arial" charset="0"/>
                <a:cs typeface="Arial" charset="0"/>
              </a:rPr>
              <a:t>Dostatek probiotik</a:t>
            </a:r>
          </a:p>
          <a:p>
            <a:pPr defTabSz="912813" fontAlgn="auto">
              <a:lnSpc>
                <a:spcPct val="90000"/>
              </a:lnSpc>
              <a:spcAft>
                <a:spcPts val="0"/>
              </a:spcAft>
              <a:defRPr/>
            </a:pPr>
            <a:endParaRPr altLang="cs-CZ">
              <a:latin typeface="Arial" charset="0"/>
              <a:cs typeface="Arial" charset="0"/>
            </a:endParaRPr>
          </a:p>
        </p:txBody>
      </p:sp>
      <p:pic>
        <p:nvPicPr>
          <p:cNvPr id="31748" name="Picture 5" descr="au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897313"/>
            <a:ext cx="17319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továr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5157788"/>
            <a:ext cx="28082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641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latin typeface="Arial" charset="0"/>
                <a:cs typeface="Arial" charset="0"/>
              </a:rPr>
              <a:t>Zdravotní důsledky kouření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895850"/>
          </a:xfrm>
        </p:spPr>
        <p:txBody>
          <a:bodyPr rtlCol="0">
            <a:normAutofit lnSpcReduction="10000"/>
          </a:bodyPr>
          <a:lstStyle/>
          <a:p>
            <a:pPr defTabSz="914107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cs typeface="Times New Roman" pitchFamily="18" charset="0"/>
              </a:rPr>
              <a:t>Kardiovaskulární choroby: ICHS, akutní srde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ní selhání, CMP, periferní </a:t>
            </a:r>
            <a:r>
              <a:rPr lang="cs-CZ" sz="2000" dirty="0" err="1">
                <a:cs typeface="Times New Roman" pitchFamily="18" charset="0"/>
              </a:rPr>
              <a:t>atherosklerosa</a:t>
            </a:r>
            <a:r>
              <a:rPr lang="cs-CZ" sz="2000" dirty="0">
                <a:cs typeface="Times New Roman" pitchFamily="18" charset="0"/>
              </a:rPr>
              <a:t>, aneurysma aorty </a:t>
            </a:r>
            <a:endParaRPr lang="cs-CZ" sz="2000" dirty="0"/>
          </a:p>
          <a:p>
            <a:pPr defTabSz="914107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cs typeface="Times New Roman" pitchFamily="18" charset="0"/>
              </a:rPr>
              <a:t>Nádory plic </a:t>
            </a:r>
            <a:endParaRPr lang="cs-CZ" sz="2000" dirty="0"/>
          </a:p>
          <a:p>
            <a:pPr defTabSz="914107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cs typeface="Times New Roman" pitchFamily="18" charset="0"/>
              </a:rPr>
              <a:t>CHOPN </a:t>
            </a:r>
            <a:endParaRPr lang="cs-CZ" sz="2000" dirty="0"/>
          </a:p>
          <a:p>
            <a:pPr defTabSz="914107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cs typeface="Times New Roman" pitchFamily="18" charset="0"/>
              </a:rPr>
              <a:t>Jiné nádory: dutina ústní 57%, jícen 54%, hrtan 73%, mo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ový měchýř 36%, parenchym ledviny 28%, ledvinná pánvi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ka 55%, slinivka b</a:t>
            </a:r>
            <a:r>
              <a:rPr lang="cs-CZ" sz="2000" dirty="0"/>
              <a:t>ř</a:t>
            </a:r>
            <a:r>
              <a:rPr lang="cs-CZ" sz="2000" dirty="0">
                <a:cs typeface="Times New Roman" pitchFamily="18" charset="0"/>
              </a:rPr>
              <a:t>išní 24%, žaludek 14%, d</a:t>
            </a:r>
            <a:r>
              <a:rPr lang="cs-CZ" sz="2000" dirty="0"/>
              <a:t>ě</a:t>
            </a:r>
            <a:r>
              <a:rPr lang="cs-CZ" sz="2000" dirty="0">
                <a:cs typeface="Times New Roman" pitchFamily="18" charset="0"/>
              </a:rPr>
              <a:t>lo</a:t>
            </a:r>
            <a:r>
              <a:rPr lang="cs-CZ" sz="2000" dirty="0"/>
              <a:t>ž</a:t>
            </a:r>
            <a:r>
              <a:rPr lang="cs-CZ" sz="2000" dirty="0">
                <a:cs typeface="Times New Roman" pitchFamily="18" charset="0"/>
              </a:rPr>
              <a:t>ní 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ípek 19%, vulva 40%, penis 30%, kone</a:t>
            </a:r>
            <a:r>
              <a:rPr lang="cs-CZ" sz="2000" dirty="0"/>
              <a:t>č</a:t>
            </a:r>
            <a:r>
              <a:rPr lang="cs-CZ" sz="2000" dirty="0">
                <a:cs typeface="Times New Roman" pitchFamily="18" charset="0"/>
              </a:rPr>
              <a:t>ník 48% </a:t>
            </a:r>
            <a:endParaRPr lang="cs-CZ" sz="2000" dirty="0"/>
          </a:p>
          <a:p>
            <a:pPr defTabSz="914107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cs typeface="Times New Roman" pitchFamily="18" charset="0"/>
              </a:rPr>
              <a:t>Zvýšení rizika vzniku leukemie, </a:t>
            </a:r>
            <a:r>
              <a:rPr lang="cs-CZ" sz="2000" dirty="0" err="1">
                <a:cs typeface="Times New Roman" pitchFamily="18" charset="0"/>
              </a:rPr>
              <a:t>brochoalveolárního</a:t>
            </a:r>
            <a:r>
              <a:rPr lang="cs-CZ" sz="2000" dirty="0">
                <a:cs typeface="Times New Roman" pitchFamily="18" charset="0"/>
              </a:rPr>
              <a:t> karcinomu, nádoru prostaty </a:t>
            </a:r>
            <a:endParaRPr lang="cs-CZ" sz="2000" dirty="0"/>
          </a:p>
          <a:p>
            <a:pPr defTabSz="914107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cs typeface="Arial" charset="0"/>
              </a:rPr>
              <a:t>Jiné choroby: diabetes </a:t>
            </a:r>
            <a:r>
              <a:rPr lang="cs-CZ" sz="2000" dirty="0" err="1">
                <a:cs typeface="Arial" charset="0"/>
              </a:rPr>
              <a:t>mellitus</a:t>
            </a:r>
            <a:r>
              <a:rPr lang="cs-CZ" sz="2000" dirty="0">
                <a:cs typeface="Arial" charset="0"/>
              </a:rPr>
              <a:t>, peptický vřed</a:t>
            </a:r>
            <a:r>
              <a:rPr lang="cs-CZ" sz="2000" i="1" dirty="0">
                <a:cs typeface="Arial" charset="0"/>
              </a:rPr>
              <a:t>, </a:t>
            </a:r>
            <a:r>
              <a:rPr lang="cs-CZ" sz="2000" dirty="0">
                <a:cs typeface="Arial" charset="0"/>
              </a:rPr>
              <a:t>maligní hypertense, vliv na metabolismus, zhoršení hojení ran, Crohnova choroba (36%), zhoršení čichu, bolesti zad, kožní projevy, </a:t>
            </a:r>
            <a:r>
              <a:rPr lang="cs-CZ" sz="2000" b="1" dirty="0">
                <a:cs typeface="Arial" charset="0"/>
              </a:rPr>
              <a:t>imunitní systém</a:t>
            </a:r>
            <a:r>
              <a:rPr lang="cs-CZ" sz="2000" dirty="0">
                <a:cs typeface="Arial" charset="0"/>
              </a:rPr>
              <a:t> </a:t>
            </a:r>
            <a:endParaRPr lang="cs-CZ" sz="2000" dirty="0"/>
          </a:p>
          <a:p>
            <a:pPr defTabSz="914107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ž</a:t>
            </a:r>
            <a:r>
              <a:rPr lang="cs-CZ" sz="2000" dirty="0">
                <a:cs typeface="Times New Roman" pitchFamily="18" charset="0"/>
              </a:rPr>
              <a:t>eny: sní</a:t>
            </a:r>
            <a:r>
              <a:rPr lang="cs-CZ" sz="2000" dirty="0"/>
              <a:t>ž</a:t>
            </a:r>
            <a:r>
              <a:rPr lang="cs-CZ" sz="2000" dirty="0">
                <a:cs typeface="Times New Roman" pitchFamily="18" charset="0"/>
              </a:rPr>
              <a:t>ení hladiny estrogenů, </a:t>
            </a:r>
            <a:r>
              <a:rPr lang="cs-CZ" sz="2000" dirty="0" err="1">
                <a:cs typeface="Times New Roman" pitchFamily="18" charset="0"/>
              </a:rPr>
              <a:t>osteoporosa</a:t>
            </a:r>
            <a:r>
              <a:rPr lang="cs-CZ" sz="2000" dirty="0">
                <a:cs typeface="Times New Roman" pitchFamily="18" charset="0"/>
              </a:rPr>
              <a:t>,</a:t>
            </a:r>
            <a:r>
              <a:rPr lang="cs-CZ" sz="2000" dirty="0"/>
              <a:t> </a:t>
            </a:r>
            <a:r>
              <a:rPr lang="cs-CZ" sz="2000" dirty="0" err="1"/>
              <a:t>gynek</a:t>
            </a:r>
            <a:r>
              <a:rPr lang="cs-CZ" sz="2000" dirty="0"/>
              <a:t>. </a:t>
            </a:r>
            <a:r>
              <a:rPr lang="cs-CZ" sz="2000" dirty="0">
                <a:cs typeface="Times New Roman" pitchFamily="18" charset="0"/>
              </a:rPr>
              <a:t> nádory </a:t>
            </a:r>
            <a:endParaRPr lang="cs-CZ" sz="2000" dirty="0"/>
          </a:p>
          <a:p>
            <a:pPr defTabSz="914107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cs typeface="Times New Roman" pitchFamily="18" charset="0"/>
              </a:rPr>
              <a:t>mu</a:t>
            </a:r>
            <a:r>
              <a:rPr lang="cs-CZ" sz="2000" dirty="0"/>
              <a:t>ž</a:t>
            </a:r>
            <a:r>
              <a:rPr lang="cs-CZ" sz="2000" dirty="0">
                <a:cs typeface="Times New Roman" pitchFamily="18" charset="0"/>
              </a:rPr>
              <a:t>i: kvalita spermatu (produkce, morfologie, motilita, sekrece androgenů), impotence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596</Words>
  <Application>Microsoft Office PowerPoint</Application>
  <PresentationFormat>Předvádění na obrazovce (4:3)</PresentationFormat>
  <Paragraphs>239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Arial</vt:lpstr>
      <vt:lpstr>Times New Roman</vt:lpstr>
      <vt:lpstr>Symbol</vt:lpstr>
      <vt:lpstr>Motiv systému Office</vt:lpstr>
      <vt:lpstr>IMUNITA  a  KOUŘENÍ</vt:lpstr>
      <vt:lpstr>Snímek 2</vt:lpstr>
      <vt:lpstr>Funkce imunitního systému</vt:lpstr>
      <vt:lpstr> Imunitní odpověď </vt:lpstr>
      <vt:lpstr>Snímek 5</vt:lpstr>
      <vt:lpstr>Poruchy imunitního systému</vt:lpstr>
      <vt:lpstr>Snímek 7</vt:lpstr>
      <vt:lpstr>Hygienická hypotéza</vt:lpstr>
      <vt:lpstr>Zdravotní důsledky kouření</vt:lpstr>
      <vt:lpstr>Zdravotní důsledky pasivního kouření </vt:lpstr>
      <vt:lpstr>Kouření a IS</vt:lpstr>
      <vt:lpstr>2013</vt:lpstr>
      <vt:lpstr>Snímek 13</vt:lpstr>
      <vt:lpstr>Snímek 14</vt:lpstr>
      <vt:lpstr>Infekce asociované s kouřením</vt:lpstr>
      <vt:lpstr>Epidemiologická data</vt:lpstr>
      <vt:lpstr>Laboratorní nálezy</vt:lpstr>
      <vt:lpstr>Problém</vt:lpstr>
      <vt:lpstr>Snímek 19</vt:lpstr>
    </vt:vector>
  </TitlesOfParts>
  <Company>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IMUNITA  a  KOUŘENÍ</dc:title>
  <dc:creator>-</dc:creator>
  <cp:lastModifiedBy>Petr Hrdina</cp:lastModifiedBy>
  <cp:revision>8</cp:revision>
  <dcterms:created xsi:type="dcterms:W3CDTF">2013-11-11T10:14:54Z</dcterms:created>
  <dcterms:modified xsi:type="dcterms:W3CDTF">2013-11-15T02:36:57Z</dcterms:modified>
</cp:coreProperties>
</file>