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  <p:sldMasterId id="2147483740" r:id="rId2"/>
  </p:sldMasterIdLst>
  <p:notesMasterIdLst>
    <p:notesMasterId r:id="rId30"/>
  </p:notesMasterIdLst>
  <p:sldIdLst>
    <p:sldId id="471" r:id="rId3"/>
    <p:sldId id="434" r:id="rId4"/>
    <p:sldId id="435" r:id="rId5"/>
    <p:sldId id="465" r:id="rId6"/>
    <p:sldId id="467" r:id="rId7"/>
    <p:sldId id="466" r:id="rId8"/>
    <p:sldId id="472" r:id="rId9"/>
    <p:sldId id="473" r:id="rId10"/>
    <p:sldId id="474" r:id="rId11"/>
    <p:sldId id="480" r:id="rId12"/>
    <p:sldId id="479" r:id="rId13"/>
    <p:sldId id="478" r:id="rId14"/>
    <p:sldId id="477" r:id="rId15"/>
    <p:sldId id="476" r:id="rId16"/>
    <p:sldId id="475" r:id="rId17"/>
    <p:sldId id="481" r:id="rId18"/>
    <p:sldId id="487" r:id="rId19"/>
    <p:sldId id="486" r:id="rId20"/>
    <p:sldId id="485" r:id="rId21"/>
    <p:sldId id="484" r:id="rId22"/>
    <p:sldId id="492" r:id="rId23"/>
    <p:sldId id="493" r:id="rId24"/>
    <p:sldId id="494" r:id="rId25"/>
    <p:sldId id="491" r:id="rId26"/>
    <p:sldId id="482" r:id="rId27"/>
    <p:sldId id="489" r:id="rId28"/>
    <p:sldId id="495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tags" Target="tags/tag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otisbrawley:Documents:cancer%20rates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otisbrawley:Documents:cancer%20rates.xlsx" TargetMode="External"/><Relationship Id="rId3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otisbrawley:Documents:smoking%20prevalen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Macintosh%20HD:Users:otisbrawley:Documents:smoking%20prevale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3200" dirty="0"/>
              <a:t>US </a:t>
            </a:r>
            <a:r>
              <a:rPr lang="en-US" sz="3200" dirty="0" smtClean="0"/>
              <a:t>Cancer Death Rate  1900 </a:t>
            </a:r>
            <a:r>
              <a:rPr lang="en-US" sz="3200" dirty="0"/>
              <a:t>to 2010</a:t>
            </a:r>
          </a:p>
        </c:rich>
      </c:tx>
      <c:layout>
        <c:manualLayout>
          <c:xMode val="edge"/>
          <c:yMode val="edge"/>
          <c:x val="0.139244891181429"/>
          <c:y val="0.017812961103225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3694216181384"/>
          <c:y val="0.14212516340236"/>
          <c:w val="0.862576969343185"/>
          <c:h val="0.77125563142038"/>
        </c:manualLayout>
      </c:layout>
      <c:lineChart>
        <c:grouping val="standard"/>
        <c:varyColors val="0"/>
        <c:ser>
          <c:idx val="0"/>
          <c:order val="0"/>
          <c:tx>
            <c:strRef>
              <c:f>Sheet1!$AC$64</c:f>
              <c:strCache>
                <c:ptCount val="1"/>
                <c:pt idx="0">
                  <c:v>US Death Rate 1990 to 2010</c:v>
                </c:pt>
              </c:strCache>
            </c:strRef>
          </c:tx>
          <c:marker>
            <c:symbol val="none"/>
          </c:marker>
          <c:cat>
            <c:numRef>
              <c:f>Sheet1!$AB$65:$AB$76</c:f>
              <c:numCache>
                <c:formatCode>General</c:formatCode>
                <c:ptCount val="12"/>
                <c:pt idx="0">
                  <c:v>1900.0</c:v>
                </c:pt>
                <c:pt idx="1">
                  <c:v>1910.0</c:v>
                </c:pt>
                <c:pt idx="2">
                  <c:v>1920.0</c:v>
                </c:pt>
                <c:pt idx="3">
                  <c:v>1930.0</c:v>
                </c:pt>
                <c:pt idx="4">
                  <c:v>1940.0</c:v>
                </c:pt>
                <c:pt idx="5">
                  <c:v>1950.0</c:v>
                </c:pt>
                <c:pt idx="6">
                  <c:v>1960.0</c:v>
                </c:pt>
                <c:pt idx="7">
                  <c:v>1970.0</c:v>
                </c:pt>
                <c:pt idx="8">
                  <c:v>1980.0</c:v>
                </c:pt>
                <c:pt idx="9">
                  <c:v>1990.0</c:v>
                </c:pt>
                <c:pt idx="10">
                  <c:v>2000.0</c:v>
                </c:pt>
                <c:pt idx="11">
                  <c:v>2010.0</c:v>
                </c:pt>
              </c:numCache>
            </c:numRef>
          </c:cat>
          <c:val>
            <c:numRef>
              <c:f>Sheet1!$AC$65:$AC$76</c:f>
              <c:numCache>
                <c:formatCode>General</c:formatCode>
                <c:ptCount val="12"/>
                <c:pt idx="0">
                  <c:v>64.0</c:v>
                </c:pt>
                <c:pt idx="1">
                  <c:v>76.2</c:v>
                </c:pt>
                <c:pt idx="2">
                  <c:v>83.4</c:v>
                </c:pt>
                <c:pt idx="3">
                  <c:v>97.4</c:v>
                </c:pt>
                <c:pt idx="4">
                  <c:v>120.3</c:v>
                </c:pt>
                <c:pt idx="5">
                  <c:v>139.8</c:v>
                </c:pt>
                <c:pt idx="6">
                  <c:v>149.2</c:v>
                </c:pt>
                <c:pt idx="7">
                  <c:v>162.8</c:v>
                </c:pt>
                <c:pt idx="8">
                  <c:v>183.9</c:v>
                </c:pt>
                <c:pt idx="9">
                  <c:v>214.95</c:v>
                </c:pt>
                <c:pt idx="10">
                  <c:v>198.76</c:v>
                </c:pt>
                <c:pt idx="11">
                  <c:v>170.3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3204008"/>
        <c:axId val="2144490424"/>
      </c:lineChart>
      <c:catAx>
        <c:axId val="-211320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44490424"/>
        <c:crosses val="autoZero"/>
        <c:auto val="1"/>
        <c:lblAlgn val="ctr"/>
        <c:lblOffset val="100"/>
        <c:noMultiLvlLbl val="0"/>
      </c:catAx>
      <c:valAx>
        <c:axId val="214449042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Rate per 100,000</a:t>
                </a:r>
              </a:p>
            </c:rich>
          </c:tx>
          <c:layout>
            <c:manualLayout>
              <c:xMode val="edge"/>
              <c:yMode val="edge"/>
              <c:x val="0.00762711915301743"/>
              <c:y val="0.4034767183195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13204008"/>
        <c:crosses val="autoZero"/>
        <c:crossBetween val="between"/>
      </c:valAx>
      <c:spPr>
        <a:solidFill>
          <a:sysClr val="window" lastClr="FFFFFF"/>
        </a:solidFill>
        <a:ln w="3175" cmpd="sng">
          <a:solidFill>
            <a:sysClr val="window" lastClr="FFFFFF"/>
          </a:solidFill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2400" dirty="0"/>
              <a:t>US</a:t>
            </a:r>
            <a:r>
              <a:rPr lang="en-US" sz="2400" baseline="0" dirty="0"/>
              <a:t> Cancer Death </a:t>
            </a:r>
            <a:r>
              <a:rPr lang="en-US" sz="2400" baseline="0" dirty="0" smtClean="0"/>
              <a:t>Rate by Gender 1990-2012</a:t>
            </a:r>
            <a:endParaRPr lang="en-US" sz="2400" baseline="0" dirty="0"/>
          </a:p>
        </c:rich>
      </c:tx>
      <c:layout>
        <c:manualLayout>
          <c:xMode val="edge"/>
          <c:yMode val="edge"/>
          <c:x val="0.238039505587417"/>
          <c:y val="0.048148148148148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598640946953"/>
          <c:y val="0.16"/>
          <c:w val="0.735924317118343"/>
          <c:h val="0.652932050160397"/>
        </c:manualLayout>
      </c:layout>
      <c:lineChart>
        <c:grouping val="standard"/>
        <c:varyColors val="0"/>
        <c:ser>
          <c:idx val="0"/>
          <c:order val="0"/>
          <c:tx>
            <c:strRef>
              <c:f>Sheet1!$M$54</c:f>
              <c:strCache>
                <c:ptCount val="1"/>
                <c:pt idx="0">
                  <c:v>Males</c:v>
                </c:pt>
              </c:strCache>
            </c:strRef>
          </c:tx>
          <c:marker>
            <c:symbol val="none"/>
          </c:marker>
          <c:cat>
            <c:numRef>
              <c:f>Sheet1!$L$55:$L$73</c:f>
              <c:numCache>
                <c:formatCode>General</c:formatCode>
                <c:ptCount val="19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</c:numCache>
            </c:numRef>
          </c:cat>
          <c:val>
            <c:numRef>
              <c:f>Sheet1!$M$55:$M$73</c:f>
              <c:numCache>
                <c:formatCode>0.00</c:formatCode>
                <c:ptCount val="19"/>
                <c:pt idx="0">
                  <c:v>279.82</c:v>
                </c:pt>
                <c:pt idx="1">
                  <c:v>279.1500000000001</c:v>
                </c:pt>
                <c:pt idx="2">
                  <c:v>276.51</c:v>
                </c:pt>
                <c:pt idx="3">
                  <c:v>275.89</c:v>
                </c:pt>
                <c:pt idx="4">
                  <c:v>272.12</c:v>
                </c:pt>
                <c:pt idx="5">
                  <c:v>268.5</c:v>
                </c:pt>
                <c:pt idx="6">
                  <c:v>263.75</c:v>
                </c:pt>
                <c:pt idx="7">
                  <c:v>258.13</c:v>
                </c:pt>
                <c:pt idx="8">
                  <c:v>253.63</c:v>
                </c:pt>
                <c:pt idx="9">
                  <c:v>252.75</c:v>
                </c:pt>
                <c:pt idx="10">
                  <c:v>248.41</c:v>
                </c:pt>
                <c:pt idx="11">
                  <c:v>244.83</c:v>
                </c:pt>
                <c:pt idx="12">
                  <c:v>241.3500000000001</c:v>
                </c:pt>
                <c:pt idx="13">
                  <c:v>235.56</c:v>
                </c:pt>
                <c:pt idx="14">
                  <c:v>230.11</c:v>
                </c:pt>
                <c:pt idx="15">
                  <c:v>228.06</c:v>
                </c:pt>
                <c:pt idx="16">
                  <c:v>222.71</c:v>
                </c:pt>
                <c:pt idx="17">
                  <c:v>219.51</c:v>
                </c:pt>
                <c:pt idx="18">
                  <c:v>215.65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Sheet1!$N$54</c:f>
              <c:strCache>
                <c:ptCount val="1"/>
                <c:pt idx="0">
                  <c:v>Females</c:v>
                </c:pt>
              </c:strCache>
            </c:strRef>
          </c:tx>
          <c:marker>
            <c:symbol val="none"/>
          </c:marker>
          <c:cat>
            <c:numRef>
              <c:f>Sheet1!$L$55:$L$73</c:f>
              <c:numCache>
                <c:formatCode>General</c:formatCode>
                <c:ptCount val="19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</c:numCache>
            </c:numRef>
          </c:cat>
          <c:val>
            <c:numRef>
              <c:f>Sheet1!$N$55:$N$73</c:f>
              <c:numCache>
                <c:formatCode>0.00</c:formatCode>
                <c:ptCount val="19"/>
                <c:pt idx="0">
                  <c:v>174.65</c:v>
                </c:pt>
                <c:pt idx="1">
                  <c:v>175.3</c:v>
                </c:pt>
                <c:pt idx="2">
                  <c:v>174.39</c:v>
                </c:pt>
                <c:pt idx="3">
                  <c:v>174.55</c:v>
                </c:pt>
                <c:pt idx="4">
                  <c:v>174.11</c:v>
                </c:pt>
                <c:pt idx="5">
                  <c:v>173.3500000000001</c:v>
                </c:pt>
                <c:pt idx="6">
                  <c:v>171.21</c:v>
                </c:pt>
                <c:pt idx="7">
                  <c:v>169.0</c:v>
                </c:pt>
                <c:pt idx="8">
                  <c:v>166.93</c:v>
                </c:pt>
                <c:pt idx="9">
                  <c:v>167.24</c:v>
                </c:pt>
                <c:pt idx="10">
                  <c:v>166.67</c:v>
                </c:pt>
                <c:pt idx="11">
                  <c:v>164.42</c:v>
                </c:pt>
                <c:pt idx="12">
                  <c:v>163.03</c:v>
                </c:pt>
                <c:pt idx="13">
                  <c:v>160.68</c:v>
                </c:pt>
                <c:pt idx="14">
                  <c:v>157.34</c:v>
                </c:pt>
                <c:pt idx="15">
                  <c:v>155.79</c:v>
                </c:pt>
                <c:pt idx="16">
                  <c:v>153.93</c:v>
                </c:pt>
                <c:pt idx="17">
                  <c:v>151.19</c:v>
                </c:pt>
                <c:pt idx="18">
                  <c:v>148.42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0277224"/>
        <c:axId val="2144582984"/>
      </c:lineChart>
      <c:catAx>
        <c:axId val="2140277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/>
            </a:pPr>
            <a:endParaRPr lang="en-US"/>
          </a:p>
        </c:txPr>
        <c:crossAx val="2144582984"/>
        <c:crosses val="autoZero"/>
        <c:auto val="1"/>
        <c:lblAlgn val="ctr"/>
        <c:lblOffset val="100"/>
        <c:noMultiLvlLbl val="0"/>
      </c:catAx>
      <c:valAx>
        <c:axId val="21445829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Rate</a:t>
                </a:r>
                <a:r>
                  <a:rPr lang="en-US" sz="2000" baseline="0"/>
                  <a:t> per 100,000</a:t>
                </a:r>
                <a:endParaRPr lang="en-US" sz="2000"/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140277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0329272875305"/>
          <c:y val="0.546981918926801"/>
          <c:w val="0.12164989845127"/>
          <c:h val="0.10122134733158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Lung Cancer </a:t>
            </a:r>
            <a:r>
              <a:rPr lang="en-US" sz="2400" dirty="0" smtClean="0"/>
              <a:t>Mortality by Gender </a:t>
            </a:r>
            <a:r>
              <a:rPr lang="en-US" sz="2400" dirty="0"/>
              <a:t>1975-2010</a:t>
            </a:r>
          </a:p>
        </c:rich>
      </c:tx>
      <c:layout>
        <c:manualLayout>
          <c:xMode val="edge"/>
          <c:yMode val="edge"/>
          <c:x val="0.166974268403365"/>
          <c:y val="0.0125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Sheet1!$C$51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numRef>
              <c:f>Sheet1!$B$52:$B$87</c:f>
              <c:numCache>
                <c:formatCode>General</c:formatCode>
                <c:ptCount val="36"/>
                <c:pt idx="0">
                  <c:v>1975.0</c:v>
                </c:pt>
                <c:pt idx="1">
                  <c:v>1976.0</c:v>
                </c:pt>
                <c:pt idx="2">
                  <c:v>1977.0</c:v>
                </c:pt>
                <c:pt idx="3">
                  <c:v>1978.0</c:v>
                </c:pt>
                <c:pt idx="4">
                  <c:v>1979.0</c:v>
                </c:pt>
                <c:pt idx="5">
                  <c:v>1980.0</c:v>
                </c:pt>
                <c:pt idx="6">
                  <c:v>1981.0</c:v>
                </c:pt>
                <c:pt idx="7">
                  <c:v>1982.0</c:v>
                </c:pt>
                <c:pt idx="8">
                  <c:v>1983.0</c:v>
                </c:pt>
                <c:pt idx="9">
                  <c:v>1984.0</c:v>
                </c:pt>
                <c:pt idx="10">
                  <c:v>1985.0</c:v>
                </c:pt>
                <c:pt idx="11">
                  <c:v>1986.0</c:v>
                </c:pt>
                <c:pt idx="12">
                  <c:v>1987.0</c:v>
                </c:pt>
                <c:pt idx="13">
                  <c:v>1988.0</c:v>
                </c:pt>
                <c:pt idx="14">
                  <c:v>1989.0</c:v>
                </c:pt>
                <c:pt idx="15">
                  <c:v>1990.0</c:v>
                </c:pt>
                <c:pt idx="16">
                  <c:v>1991.0</c:v>
                </c:pt>
                <c:pt idx="17">
                  <c:v>1992.0</c:v>
                </c:pt>
                <c:pt idx="18">
                  <c:v>1993.0</c:v>
                </c:pt>
                <c:pt idx="19">
                  <c:v>1994.0</c:v>
                </c:pt>
                <c:pt idx="20">
                  <c:v>1995.0</c:v>
                </c:pt>
                <c:pt idx="21">
                  <c:v>1996.0</c:v>
                </c:pt>
                <c:pt idx="22">
                  <c:v>1997.0</c:v>
                </c:pt>
                <c:pt idx="23">
                  <c:v>1998.0</c:v>
                </c:pt>
                <c:pt idx="24">
                  <c:v>1999.0</c:v>
                </c:pt>
                <c:pt idx="25">
                  <c:v>2000.0</c:v>
                </c:pt>
                <c:pt idx="26">
                  <c:v>2001.0</c:v>
                </c:pt>
                <c:pt idx="27">
                  <c:v>2002.0</c:v>
                </c:pt>
                <c:pt idx="28">
                  <c:v>2003.0</c:v>
                </c:pt>
                <c:pt idx="29">
                  <c:v>2004.0</c:v>
                </c:pt>
                <c:pt idx="30">
                  <c:v>2005.0</c:v>
                </c:pt>
                <c:pt idx="31">
                  <c:v>2006.0</c:v>
                </c:pt>
                <c:pt idx="32">
                  <c:v>2007.0</c:v>
                </c:pt>
                <c:pt idx="33">
                  <c:v>2008.0</c:v>
                </c:pt>
                <c:pt idx="34">
                  <c:v>2009.0</c:v>
                </c:pt>
                <c:pt idx="35">
                  <c:v>2010.0</c:v>
                </c:pt>
              </c:numCache>
            </c:numRef>
          </c:cat>
          <c:val>
            <c:numRef>
              <c:f>Sheet1!$C$52:$C$87</c:f>
              <c:numCache>
                <c:formatCode>General</c:formatCode>
                <c:ptCount val="36"/>
                <c:pt idx="0">
                  <c:v>76.38889999999998</c:v>
                </c:pt>
                <c:pt idx="1">
                  <c:v>78.51950000000002</c:v>
                </c:pt>
                <c:pt idx="2">
                  <c:v>80.44770000000002</c:v>
                </c:pt>
                <c:pt idx="3">
                  <c:v>82.05939999999998</c:v>
                </c:pt>
                <c:pt idx="4">
                  <c:v>82.942</c:v>
                </c:pt>
                <c:pt idx="5">
                  <c:v>84.71430000000002</c:v>
                </c:pt>
                <c:pt idx="6">
                  <c:v>85.15649999999998</c:v>
                </c:pt>
                <c:pt idx="7">
                  <c:v>86.7921</c:v>
                </c:pt>
                <c:pt idx="8">
                  <c:v>87.04480000000002</c:v>
                </c:pt>
                <c:pt idx="9">
                  <c:v>88.21830000000001</c:v>
                </c:pt>
                <c:pt idx="10">
                  <c:v>88.5446000000001</c:v>
                </c:pt>
                <c:pt idx="11">
                  <c:v>88.9546000000001</c:v>
                </c:pt>
                <c:pt idx="12">
                  <c:v>90.0485</c:v>
                </c:pt>
                <c:pt idx="13">
                  <c:v>89.86579999999998</c:v>
                </c:pt>
                <c:pt idx="14">
                  <c:v>89.77249999999998</c:v>
                </c:pt>
                <c:pt idx="15">
                  <c:v>90.5642000000001</c:v>
                </c:pt>
                <c:pt idx="16">
                  <c:v>89.8807</c:v>
                </c:pt>
                <c:pt idx="17">
                  <c:v>88.0104</c:v>
                </c:pt>
                <c:pt idx="18">
                  <c:v>87.6031</c:v>
                </c:pt>
                <c:pt idx="19">
                  <c:v>85.6907</c:v>
                </c:pt>
                <c:pt idx="20">
                  <c:v>84.3656</c:v>
                </c:pt>
                <c:pt idx="21">
                  <c:v>82.82069999999998</c:v>
                </c:pt>
                <c:pt idx="22">
                  <c:v>81.33079999999998</c:v>
                </c:pt>
                <c:pt idx="23">
                  <c:v>79.894</c:v>
                </c:pt>
                <c:pt idx="24">
                  <c:v>76.9672000000001</c:v>
                </c:pt>
                <c:pt idx="25">
                  <c:v>76.4783</c:v>
                </c:pt>
                <c:pt idx="26">
                  <c:v>75.31630000000001</c:v>
                </c:pt>
                <c:pt idx="27">
                  <c:v>73.66849999999998</c:v>
                </c:pt>
                <c:pt idx="28">
                  <c:v>72.03160000000002</c:v>
                </c:pt>
                <c:pt idx="29">
                  <c:v>70.4313</c:v>
                </c:pt>
                <c:pt idx="30">
                  <c:v>69.4887</c:v>
                </c:pt>
                <c:pt idx="31">
                  <c:v>67.38979999999998</c:v>
                </c:pt>
                <c:pt idx="32">
                  <c:v>65.17019999999998</c:v>
                </c:pt>
                <c:pt idx="33">
                  <c:v>63.731</c:v>
                </c:pt>
                <c:pt idx="34">
                  <c:v>61.539</c:v>
                </c:pt>
                <c:pt idx="35">
                  <c:v>60.0558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Sheet1!$D$51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cat>
            <c:numRef>
              <c:f>Sheet1!$B$52:$B$87</c:f>
              <c:numCache>
                <c:formatCode>General</c:formatCode>
                <c:ptCount val="36"/>
                <c:pt idx="0">
                  <c:v>1975.0</c:v>
                </c:pt>
                <c:pt idx="1">
                  <c:v>1976.0</c:v>
                </c:pt>
                <c:pt idx="2">
                  <c:v>1977.0</c:v>
                </c:pt>
                <c:pt idx="3">
                  <c:v>1978.0</c:v>
                </c:pt>
                <c:pt idx="4">
                  <c:v>1979.0</c:v>
                </c:pt>
                <c:pt idx="5">
                  <c:v>1980.0</c:v>
                </c:pt>
                <c:pt idx="6">
                  <c:v>1981.0</c:v>
                </c:pt>
                <c:pt idx="7">
                  <c:v>1982.0</c:v>
                </c:pt>
                <c:pt idx="8">
                  <c:v>1983.0</c:v>
                </c:pt>
                <c:pt idx="9">
                  <c:v>1984.0</c:v>
                </c:pt>
                <c:pt idx="10">
                  <c:v>1985.0</c:v>
                </c:pt>
                <c:pt idx="11">
                  <c:v>1986.0</c:v>
                </c:pt>
                <c:pt idx="12">
                  <c:v>1987.0</c:v>
                </c:pt>
                <c:pt idx="13">
                  <c:v>1988.0</c:v>
                </c:pt>
                <c:pt idx="14">
                  <c:v>1989.0</c:v>
                </c:pt>
                <c:pt idx="15">
                  <c:v>1990.0</c:v>
                </c:pt>
                <c:pt idx="16">
                  <c:v>1991.0</c:v>
                </c:pt>
                <c:pt idx="17">
                  <c:v>1992.0</c:v>
                </c:pt>
                <c:pt idx="18">
                  <c:v>1993.0</c:v>
                </c:pt>
                <c:pt idx="19">
                  <c:v>1994.0</c:v>
                </c:pt>
                <c:pt idx="20">
                  <c:v>1995.0</c:v>
                </c:pt>
                <c:pt idx="21">
                  <c:v>1996.0</c:v>
                </c:pt>
                <c:pt idx="22">
                  <c:v>1997.0</c:v>
                </c:pt>
                <c:pt idx="23">
                  <c:v>1998.0</c:v>
                </c:pt>
                <c:pt idx="24">
                  <c:v>1999.0</c:v>
                </c:pt>
                <c:pt idx="25">
                  <c:v>2000.0</c:v>
                </c:pt>
                <c:pt idx="26">
                  <c:v>2001.0</c:v>
                </c:pt>
                <c:pt idx="27">
                  <c:v>2002.0</c:v>
                </c:pt>
                <c:pt idx="28">
                  <c:v>2003.0</c:v>
                </c:pt>
                <c:pt idx="29">
                  <c:v>2004.0</c:v>
                </c:pt>
                <c:pt idx="30">
                  <c:v>2005.0</c:v>
                </c:pt>
                <c:pt idx="31">
                  <c:v>2006.0</c:v>
                </c:pt>
                <c:pt idx="32">
                  <c:v>2007.0</c:v>
                </c:pt>
                <c:pt idx="33">
                  <c:v>2008.0</c:v>
                </c:pt>
                <c:pt idx="34">
                  <c:v>2009.0</c:v>
                </c:pt>
                <c:pt idx="35">
                  <c:v>2010.0</c:v>
                </c:pt>
              </c:numCache>
            </c:numRef>
          </c:cat>
          <c:val>
            <c:numRef>
              <c:f>Sheet1!$D$52:$D$87</c:f>
              <c:numCache>
                <c:formatCode>General</c:formatCode>
                <c:ptCount val="36"/>
                <c:pt idx="0">
                  <c:v>17.56319999999998</c:v>
                </c:pt>
                <c:pt idx="1">
                  <c:v>18.97</c:v>
                </c:pt>
                <c:pt idx="2">
                  <c:v>20.01130000000002</c:v>
                </c:pt>
                <c:pt idx="3">
                  <c:v>21.40039999999998</c:v>
                </c:pt>
                <c:pt idx="4">
                  <c:v>22.31990000000002</c:v>
                </c:pt>
                <c:pt idx="5">
                  <c:v>24.12710000000002</c:v>
                </c:pt>
                <c:pt idx="6">
                  <c:v>24.94709999999998</c:v>
                </c:pt>
                <c:pt idx="7">
                  <c:v>26.46979999999995</c:v>
                </c:pt>
                <c:pt idx="8">
                  <c:v>28.0975</c:v>
                </c:pt>
                <c:pt idx="9">
                  <c:v>28.93780000000002</c:v>
                </c:pt>
                <c:pt idx="10">
                  <c:v>30.4147</c:v>
                </c:pt>
                <c:pt idx="11">
                  <c:v>31.41339999999999</c:v>
                </c:pt>
                <c:pt idx="12">
                  <c:v>32.7244</c:v>
                </c:pt>
                <c:pt idx="13">
                  <c:v>34.14210000000001</c:v>
                </c:pt>
                <c:pt idx="14">
                  <c:v>35.77210000000003</c:v>
                </c:pt>
                <c:pt idx="15">
                  <c:v>36.8494</c:v>
                </c:pt>
                <c:pt idx="16">
                  <c:v>37.60700000000001</c:v>
                </c:pt>
                <c:pt idx="17">
                  <c:v>38.69610000000003</c:v>
                </c:pt>
                <c:pt idx="18">
                  <c:v>39.27650000000001</c:v>
                </c:pt>
                <c:pt idx="19">
                  <c:v>39.6193</c:v>
                </c:pt>
                <c:pt idx="20">
                  <c:v>40.259</c:v>
                </c:pt>
                <c:pt idx="21">
                  <c:v>40.4123</c:v>
                </c:pt>
                <c:pt idx="22">
                  <c:v>40.8152</c:v>
                </c:pt>
                <c:pt idx="23">
                  <c:v>40.977</c:v>
                </c:pt>
                <c:pt idx="24">
                  <c:v>40.15</c:v>
                </c:pt>
                <c:pt idx="25">
                  <c:v>41.1193</c:v>
                </c:pt>
                <c:pt idx="26">
                  <c:v>41.0149</c:v>
                </c:pt>
                <c:pt idx="27">
                  <c:v>41.59500000000001</c:v>
                </c:pt>
                <c:pt idx="28">
                  <c:v>41.29270000000006</c:v>
                </c:pt>
                <c:pt idx="29">
                  <c:v>40.9649</c:v>
                </c:pt>
                <c:pt idx="30">
                  <c:v>40.71230000000001</c:v>
                </c:pt>
                <c:pt idx="31">
                  <c:v>40.2565</c:v>
                </c:pt>
                <c:pt idx="32">
                  <c:v>40.10210000000003</c:v>
                </c:pt>
                <c:pt idx="33">
                  <c:v>39.1272</c:v>
                </c:pt>
                <c:pt idx="34">
                  <c:v>38.6328</c:v>
                </c:pt>
                <c:pt idx="35">
                  <c:v>37.9452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4532920"/>
        <c:axId val="-2144834968"/>
      </c:lineChart>
      <c:catAx>
        <c:axId val="2144532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-2144834968"/>
        <c:crosses val="autoZero"/>
        <c:auto val="1"/>
        <c:lblAlgn val="ctr"/>
        <c:lblOffset val="100"/>
        <c:noMultiLvlLbl val="0"/>
      </c:catAx>
      <c:valAx>
        <c:axId val="-2144834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age-adjusted</a:t>
                </a:r>
                <a:r>
                  <a:rPr lang="en-US" sz="2400" baseline="0"/>
                  <a:t> rate per 100,000</a:t>
                </a:r>
                <a:endParaRPr lang="en-US" sz="2400"/>
              </a:p>
            </c:rich>
          </c:tx>
          <c:layout>
            <c:manualLayout>
              <c:xMode val="edge"/>
              <c:yMode val="edge"/>
              <c:x val="0.025"/>
              <c:y val="0.1487653105861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1445329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Sheet1!$G$36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xVal>
            <c:numRef>
              <c:f>Sheet1!$F$37:$F$47</c:f>
              <c:numCache>
                <c:formatCode>General</c:formatCode>
                <c:ptCount val="11"/>
                <c:pt idx="0">
                  <c:v>1955.0</c:v>
                </c:pt>
                <c:pt idx="1">
                  <c:v>1965.0</c:v>
                </c:pt>
                <c:pt idx="2">
                  <c:v>1970.0</c:v>
                </c:pt>
                <c:pt idx="3">
                  <c:v>1980.0</c:v>
                </c:pt>
                <c:pt idx="4">
                  <c:v>1990.0</c:v>
                </c:pt>
                <c:pt idx="5">
                  <c:v>2000.0</c:v>
                </c:pt>
                <c:pt idx="6">
                  <c:v>2002.0</c:v>
                </c:pt>
                <c:pt idx="7">
                  <c:v>2003.0</c:v>
                </c:pt>
                <c:pt idx="8">
                  <c:v>2004.0</c:v>
                </c:pt>
                <c:pt idx="9">
                  <c:v>2007.0</c:v>
                </c:pt>
                <c:pt idx="10">
                  <c:v>2010.0</c:v>
                </c:pt>
              </c:numCache>
            </c:numRef>
          </c:xVal>
          <c:yVal>
            <c:numRef>
              <c:f>Sheet1!$G$37:$G$47</c:f>
              <c:numCache>
                <c:formatCode>General</c:formatCode>
                <c:ptCount val="11"/>
                <c:pt idx="0">
                  <c:v>56.9</c:v>
                </c:pt>
                <c:pt idx="1">
                  <c:v>51.9</c:v>
                </c:pt>
                <c:pt idx="2">
                  <c:v>44.1</c:v>
                </c:pt>
                <c:pt idx="3">
                  <c:v>37.6</c:v>
                </c:pt>
                <c:pt idx="4">
                  <c:v>28.4</c:v>
                </c:pt>
                <c:pt idx="5">
                  <c:v>25.7</c:v>
                </c:pt>
                <c:pt idx="6">
                  <c:v>25.2</c:v>
                </c:pt>
                <c:pt idx="7">
                  <c:v>24.1</c:v>
                </c:pt>
                <c:pt idx="8">
                  <c:v>23.4</c:v>
                </c:pt>
                <c:pt idx="9">
                  <c:v>23.9</c:v>
                </c:pt>
                <c:pt idx="10">
                  <c:v>21.5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Sheet1!$H$36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xVal>
            <c:numRef>
              <c:f>Sheet1!$F$37:$F$47</c:f>
              <c:numCache>
                <c:formatCode>General</c:formatCode>
                <c:ptCount val="11"/>
                <c:pt idx="0">
                  <c:v>1955.0</c:v>
                </c:pt>
                <c:pt idx="1">
                  <c:v>1965.0</c:v>
                </c:pt>
                <c:pt idx="2">
                  <c:v>1970.0</c:v>
                </c:pt>
                <c:pt idx="3">
                  <c:v>1980.0</c:v>
                </c:pt>
                <c:pt idx="4">
                  <c:v>1990.0</c:v>
                </c:pt>
                <c:pt idx="5">
                  <c:v>2000.0</c:v>
                </c:pt>
                <c:pt idx="6">
                  <c:v>2002.0</c:v>
                </c:pt>
                <c:pt idx="7">
                  <c:v>2003.0</c:v>
                </c:pt>
                <c:pt idx="8">
                  <c:v>2004.0</c:v>
                </c:pt>
                <c:pt idx="9">
                  <c:v>2007.0</c:v>
                </c:pt>
                <c:pt idx="10">
                  <c:v>2010.0</c:v>
                </c:pt>
              </c:numCache>
            </c:numRef>
          </c:xVal>
          <c:yVal>
            <c:numRef>
              <c:f>Sheet1!$H$37:$H$47</c:f>
              <c:numCache>
                <c:formatCode>General</c:formatCode>
                <c:ptCount val="11"/>
                <c:pt idx="0">
                  <c:v>28.4</c:v>
                </c:pt>
                <c:pt idx="1">
                  <c:v>33.9</c:v>
                </c:pt>
                <c:pt idx="2">
                  <c:v>31.5</c:v>
                </c:pt>
                <c:pt idx="3">
                  <c:v>29.3</c:v>
                </c:pt>
                <c:pt idx="4">
                  <c:v>22.8</c:v>
                </c:pt>
                <c:pt idx="5">
                  <c:v>21.0</c:v>
                </c:pt>
                <c:pt idx="6">
                  <c:v>20.0</c:v>
                </c:pt>
                <c:pt idx="7">
                  <c:v>19.2</c:v>
                </c:pt>
                <c:pt idx="8">
                  <c:v>18.5</c:v>
                </c:pt>
                <c:pt idx="9">
                  <c:v>18.0</c:v>
                </c:pt>
                <c:pt idx="10">
                  <c:v>17.3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3984856"/>
        <c:axId val="2092451080"/>
      </c:scatterChart>
      <c:valAx>
        <c:axId val="-2133984856"/>
        <c:scaling>
          <c:orientation val="minMax"/>
          <c:max val="2010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2092451080"/>
        <c:crosses val="autoZero"/>
        <c:crossBetween val="midCat"/>
      </c:valAx>
      <c:valAx>
        <c:axId val="2092451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-2133984856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600" b="1" i="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Sheet1!$G$36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xVal>
            <c:numRef>
              <c:f>Sheet1!$F$37:$F$47</c:f>
              <c:numCache>
                <c:formatCode>General</c:formatCode>
                <c:ptCount val="11"/>
                <c:pt idx="0">
                  <c:v>1955.0</c:v>
                </c:pt>
                <c:pt idx="1">
                  <c:v>1965.0</c:v>
                </c:pt>
                <c:pt idx="2">
                  <c:v>1970.0</c:v>
                </c:pt>
                <c:pt idx="3">
                  <c:v>1980.0</c:v>
                </c:pt>
                <c:pt idx="4">
                  <c:v>1990.0</c:v>
                </c:pt>
                <c:pt idx="5">
                  <c:v>2000.0</c:v>
                </c:pt>
                <c:pt idx="6">
                  <c:v>2002.0</c:v>
                </c:pt>
                <c:pt idx="7">
                  <c:v>2003.0</c:v>
                </c:pt>
                <c:pt idx="8">
                  <c:v>2004.0</c:v>
                </c:pt>
                <c:pt idx="9">
                  <c:v>2007.0</c:v>
                </c:pt>
                <c:pt idx="10">
                  <c:v>2010.0</c:v>
                </c:pt>
              </c:numCache>
            </c:numRef>
          </c:xVal>
          <c:yVal>
            <c:numRef>
              <c:f>Sheet1!$G$37:$G$47</c:f>
              <c:numCache>
                <c:formatCode>General</c:formatCode>
                <c:ptCount val="11"/>
                <c:pt idx="0">
                  <c:v>56.9</c:v>
                </c:pt>
                <c:pt idx="1">
                  <c:v>51.9</c:v>
                </c:pt>
                <c:pt idx="2">
                  <c:v>44.1</c:v>
                </c:pt>
                <c:pt idx="3">
                  <c:v>37.6</c:v>
                </c:pt>
                <c:pt idx="4">
                  <c:v>28.4</c:v>
                </c:pt>
                <c:pt idx="5">
                  <c:v>25.7</c:v>
                </c:pt>
                <c:pt idx="6">
                  <c:v>25.2</c:v>
                </c:pt>
                <c:pt idx="7">
                  <c:v>24.1</c:v>
                </c:pt>
                <c:pt idx="8">
                  <c:v>23.4</c:v>
                </c:pt>
                <c:pt idx="9">
                  <c:v>23.9</c:v>
                </c:pt>
                <c:pt idx="10">
                  <c:v>21.5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Sheet1!$H$36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xVal>
            <c:numRef>
              <c:f>Sheet1!$F$37:$F$47</c:f>
              <c:numCache>
                <c:formatCode>General</c:formatCode>
                <c:ptCount val="11"/>
                <c:pt idx="0">
                  <c:v>1955.0</c:v>
                </c:pt>
                <c:pt idx="1">
                  <c:v>1965.0</c:v>
                </c:pt>
                <c:pt idx="2">
                  <c:v>1970.0</c:v>
                </c:pt>
                <c:pt idx="3">
                  <c:v>1980.0</c:v>
                </c:pt>
                <c:pt idx="4">
                  <c:v>1990.0</c:v>
                </c:pt>
                <c:pt idx="5">
                  <c:v>2000.0</c:v>
                </c:pt>
                <c:pt idx="6">
                  <c:v>2002.0</c:v>
                </c:pt>
                <c:pt idx="7">
                  <c:v>2003.0</c:v>
                </c:pt>
                <c:pt idx="8">
                  <c:v>2004.0</c:v>
                </c:pt>
                <c:pt idx="9">
                  <c:v>2007.0</c:v>
                </c:pt>
                <c:pt idx="10">
                  <c:v>2010.0</c:v>
                </c:pt>
              </c:numCache>
            </c:numRef>
          </c:xVal>
          <c:yVal>
            <c:numRef>
              <c:f>Sheet1!$H$37:$H$47</c:f>
              <c:numCache>
                <c:formatCode>General</c:formatCode>
                <c:ptCount val="11"/>
                <c:pt idx="0">
                  <c:v>28.4</c:v>
                </c:pt>
                <c:pt idx="1">
                  <c:v>33.9</c:v>
                </c:pt>
                <c:pt idx="2">
                  <c:v>31.5</c:v>
                </c:pt>
                <c:pt idx="3">
                  <c:v>29.3</c:v>
                </c:pt>
                <c:pt idx="4">
                  <c:v>22.8</c:v>
                </c:pt>
                <c:pt idx="5">
                  <c:v>21.0</c:v>
                </c:pt>
                <c:pt idx="6">
                  <c:v>20.0</c:v>
                </c:pt>
                <c:pt idx="7">
                  <c:v>19.2</c:v>
                </c:pt>
                <c:pt idx="8">
                  <c:v>18.5</c:v>
                </c:pt>
                <c:pt idx="9">
                  <c:v>18.0</c:v>
                </c:pt>
                <c:pt idx="10">
                  <c:v>17.3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446024"/>
        <c:axId val="-2129591368"/>
      </c:scatterChart>
      <c:valAx>
        <c:axId val="-2129446024"/>
        <c:scaling>
          <c:orientation val="minMax"/>
          <c:max val="2010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-2129591368"/>
        <c:crosses val="autoZero"/>
        <c:crossBetween val="midCat"/>
      </c:valAx>
      <c:valAx>
        <c:axId val="-2129591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-2129446024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600" b="1" i="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0.76933</cdr:x>
      <cdr:y>0.19996</cdr:y>
    </cdr:from>
    <cdr:to>
      <cdr:x>0.8498</cdr:x>
      <cdr:y>0.29807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5099" y="1140537"/>
          <a:ext cx="669958" cy="559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215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0.91776</cdr:x>
      <cdr:y>0.3938</cdr:y>
    </cdr:from>
    <cdr:to>
      <cdr:x>0.98736</cdr:x>
      <cdr:y>0.46959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40861" y="2246130"/>
          <a:ext cx="579459" cy="432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170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0.13898</cdr:x>
      <cdr:y>0.71337</cdr:y>
    </cdr:from>
    <cdr:to>
      <cdr:x>0.21401</cdr:x>
      <cdr:y>0.7594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57112" y="4068865"/>
          <a:ext cx="624666" cy="262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64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0.62989</cdr:x>
      <cdr:y>0.36144</cdr:y>
    </cdr:from>
    <cdr:to>
      <cdr:x>0.70078</cdr:x>
      <cdr:y>0.43607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44202" y="2061556"/>
          <a:ext cx="590203" cy="425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163</a:t>
          </a: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0.04047</cdr:x>
      <cdr:y>0.04848</cdr:y>
    </cdr:from>
    <cdr:to>
      <cdr:x>0.23663</cdr:x>
      <cdr:y>0.10182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843" y="332509"/>
          <a:ext cx="1753985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Figure 2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0.66715</cdr:x>
      <cdr:y>0.95822</cdr:y>
    </cdr:from>
    <cdr:to>
      <cdr:x>0.98283</cdr:x>
      <cdr:y>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965343" y="6571463"/>
          <a:ext cx="2822693" cy="286537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C19F6-3B09-054B-A944-DC44F96C341B}" type="datetimeFigureOut">
              <a:rPr lang="en-US" smtClean="0"/>
              <a:pPr/>
              <a:t>11/13/13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76432-3FFD-1241-BBE6-00944AAACC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7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1CA9BA-3C0D-C94F-83B6-0F9E4CCC6A78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1CA9BA-3C0D-C94F-83B6-0F9E4CCC6A7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635CA-8BED-404F-AD44-2935B1952E78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3B8DF-DBC1-9F4E-BB76-7C18A76D3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9690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8580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371600"/>
            <a:ext cx="3352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371600"/>
            <a:ext cx="3352800" cy="3810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7A24-76A1-FA47-8186-7A562B169EE2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FCCB-78C4-FA45-9BD3-01604C49F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1967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4628-6958-CF40-BEA0-FECE914F69F3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21BB-8375-454B-A090-2182F102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525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ea typeface="ＭＳ Ｐゴシック" pitchFamily="10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7C311-93D5-A147-B21F-369969FEE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72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42910" y="1928802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37661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2CCF-D3F0-E247-AF91-E4DF1D81DD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58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600200"/>
            <a:ext cx="33909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600200"/>
            <a:ext cx="33909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7051A7-3342-B04E-AC75-AD67C2445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74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1463"/>
            <a:ext cx="6781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676400" y="1219200"/>
            <a:ext cx="67818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290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19256-53DA-42C4-8CA1-397E89B7892E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29C59-BF0F-4672-8852-DB769FE57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SOB_ACS_right_rev_rg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5807075"/>
            <a:ext cx="40084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990600"/>
          </a:xfrm>
        </p:spPr>
        <p:txBody>
          <a:bodyPr/>
          <a:lstStyle>
            <a:lvl1pPr algn="ctr">
              <a:defRPr sz="40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657600"/>
            <a:ext cx="7772400" cy="7493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756AF-C05C-48B5-A634-F9731A523511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DF418-0E24-4ADA-9C26-32F6C1CAC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169D1E-3F13-42C0-A588-F86739AF643D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96432-3692-44CD-9235-244B61484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8DD998-C626-434E-B18B-B08A128DBEEA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04DA3-0170-49F0-B44C-36EEA5C3D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SOB_ACS_right_rev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807075"/>
            <a:ext cx="40084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990600"/>
          </a:xfrm>
        </p:spPr>
        <p:txBody>
          <a:bodyPr/>
          <a:lstStyle>
            <a:lvl1pPr algn="ctr">
              <a:defRPr sz="40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657600"/>
            <a:ext cx="7772400" cy="7493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9FC5-9BA0-0947-A7C4-A27EF3AA8203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8D322-CBB8-AD43-8743-EA35860EB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7886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A0D1D1-DD43-4AAF-AB53-A054495B2773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64595-C419-466A-BDAC-C906B2D2F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3C3DFB-AE67-4F6D-BB7C-6B5D48E6C138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54586-5F5F-4982-A354-560C5F6AE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65EE7-1648-4321-9668-21EF5A870CBD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03E43-BFB1-42EC-A72E-E834DE999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76DC6-F71F-4C97-B22B-6B7D025DF6E0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04CB6-49C6-4EBE-9EBB-DFC756AD4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2E54AF-34C5-4DE8-B2E2-CAD01977EF3B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E4D0-77C0-4C05-B633-8FD7F039E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8580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371600"/>
            <a:ext cx="3352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371600"/>
            <a:ext cx="3352800" cy="3810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2925F-11C3-4E21-9761-EA905FEEF26A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53A6D-6833-43F8-AEE6-B65306634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B93FE-46B1-42D5-8222-3A5960AFD81F}" type="datetime1">
              <a:rPr lang="en-US"/>
              <a:pPr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4DCA6-C8C7-4627-806F-B4503291F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ea typeface="ＭＳ Ｐゴシック" pitchFamily="10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EEC09-D902-4182-88CA-51B14178B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1463"/>
            <a:ext cx="6781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676400" y="1219200"/>
            <a:ext cx="67818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600200"/>
            <a:ext cx="33909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600200"/>
            <a:ext cx="33909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39006C-D168-47F7-89D8-417FAA9F0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C00C-4EFA-D84E-8704-527F1E05AD09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C68AB-37C3-5947-9D81-9539BCDE2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7718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B480-1C09-3B48-A5DB-719650AC2C45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43BC-92EE-A941-9A93-55863D882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3311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8BB8-300F-6C43-8423-4CC06ADAA271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A7E3-12EF-1747-A214-E96B39F38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469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529E-EDC3-6546-AE02-B395AB2B45F2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97464-7B42-B04A-9BEC-587796404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7164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4031-6134-BE49-A2A9-7B311C6B49CE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8F07-1C4A-654F-B74D-D2BF1911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4931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430C1-B8CE-FC41-8C7B-893B4BF36EC5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96C30-8CF6-A645-9ABA-61A3C2C1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9166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CAF23-7BFD-064E-AF71-CAA75E610429}" type="datetime1">
              <a:rPr lang="en-US"/>
              <a:pPr>
                <a:defRPr/>
              </a:pPr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1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73A69-C0AE-8F41-860B-F4F919DE4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65262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9.xml"/><Relationship Id="rId15" Type="http://schemas.openxmlformats.org/officeDocument/2006/relationships/theme" Target="../theme/theme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457200"/>
            <a:ext cx="6858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0" y="13716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ＭＳ Ｐゴシック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886E7FF-3D73-CC4F-9FD0-83E423B519DD}" type="datetime1">
              <a:rPr lang="en-US"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11/13/13</a:t>
            </a:fld>
            <a:endParaRPr lang="en-US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ＭＳ Ｐゴシック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83A36E3-5004-D14E-B90F-88BDC0F8287A}" type="slidenum">
              <a:rPr lang="en-US"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2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transition xmlns:p14="http://schemas.microsoft.com/office/powerpoint/2010/main">
    <p:fad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pitchFamily="80" charset="-128"/>
          <a:cs typeface="ＭＳ Ｐゴシック" pitchFamily="80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80" charset="-128"/>
          <a:cs typeface="ＭＳ Ｐゴシック" pitchFamily="8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8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8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8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8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457200"/>
            <a:ext cx="6858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0" y="1371600"/>
            <a:ext cx="6858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05C292C-E96D-4FF5-899D-06EFED189B9F}" type="datetime1">
              <a:rPr lang="en-US" smtClean="0">
                <a:ea typeface="ＭＳ Ｐゴシック" pitchFamily="34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11/13/13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91D198A-B17E-4E0C-BAF9-F0B4D999EF0A}" type="slidenum">
              <a:rPr lang="en-US" smtClean="0">
                <a:ea typeface="ＭＳ Ｐゴシック" pitchFamily="34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</p:sldLayoutIdLst>
  <p:transition xmlns:p14="http://schemas.microsoft.com/office/powerpoint/2010/main">
    <p:fad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pitchFamily="80" charset="-128"/>
          <a:cs typeface="ＭＳ Ｐゴシック" pitchFamily="80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80" charset="0"/>
          <a:ea typeface="ＭＳ Ｐゴシック" pitchFamily="80" charset="-128"/>
          <a:cs typeface="ＭＳ Ｐゴシック" pitchFamily="8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80" charset="-128"/>
          <a:cs typeface="ＭＳ Ｐゴシック" pitchFamily="8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8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8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8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8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7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9906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Otis W. Brawley, MD, FACP, FASCO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Chief Medical and Scientific Officer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American Cancer Society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Professor of Hematology, Medical Oncology,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Medicine and Epidemiology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Emory University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091001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Case Control Studies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06500" y="1371600"/>
            <a:ext cx="7799917" cy="3810000"/>
          </a:xfrm>
        </p:spPr>
        <p:txBody>
          <a:bodyPr/>
          <a:lstStyle/>
          <a:p>
            <a:r>
              <a:rPr lang="en-US" dirty="0" smtClean="0"/>
              <a:t>Ernst </a:t>
            </a:r>
            <a:r>
              <a:rPr lang="en-US" dirty="0" err="1" smtClean="0"/>
              <a:t>Wynder</a:t>
            </a:r>
            <a:r>
              <a:rPr lang="en-US" dirty="0" smtClean="0"/>
              <a:t> and Evarts Graham – 1950</a:t>
            </a:r>
          </a:p>
          <a:p>
            <a:pPr lvl="1"/>
            <a:r>
              <a:rPr lang="en-US" dirty="0" smtClean="0"/>
              <a:t>605 males with lung cancer compared to age matched controls.  </a:t>
            </a:r>
          </a:p>
          <a:p>
            <a:pPr lvl="1"/>
            <a:r>
              <a:rPr lang="en-US" dirty="0" smtClean="0"/>
              <a:t>Lung cancer patients more likely to smoke.</a:t>
            </a:r>
          </a:p>
          <a:p>
            <a:pPr lvl="1"/>
            <a:endParaRPr lang="en-US" dirty="0"/>
          </a:p>
          <a:p>
            <a:r>
              <a:rPr lang="en-US" dirty="0" smtClean="0"/>
              <a:t>Sir Richard Doll and Sir Bradford Hill – 1950</a:t>
            </a:r>
          </a:p>
          <a:p>
            <a:pPr lvl="1"/>
            <a:r>
              <a:rPr lang="en-US" dirty="0" smtClean="0"/>
              <a:t>1357 lung cancer patients age and gender matched to controls. </a:t>
            </a:r>
          </a:p>
          <a:p>
            <a:pPr lvl="1"/>
            <a:r>
              <a:rPr lang="en-US" dirty="0" smtClean="0"/>
              <a:t>Lung cancer patients more likely to smoke.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44833"/>
      </p:ext>
    </p:extLst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Cohort Studies (following participants over time)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0583" y="1371600"/>
            <a:ext cx="7101417" cy="3810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Doll and Hill - 40,637 British Physicians</a:t>
            </a:r>
          </a:p>
          <a:p>
            <a:pPr lvl="1"/>
            <a:r>
              <a:rPr lang="en-US" dirty="0" smtClean="0"/>
              <a:t>Result published 1954</a:t>
            </a:r>
          </a:p>
          <a:p>
            <a:endParaRPr lang="en-US" dirty="0"/>
          </a:p>
          <a:p>
            <a:r>
              <a:rPr lang="en-US" dirty="0" smtClean="0"/>
              <a:t>Hammond and Horn – 204,547 Men</a:t>
            </a:r>
          </a:p>
          <a:p>
            <a:pPr lvl="1"/>
            <a:r>
              <a:rPr lang="en-US" dirty="0" smtClean="0"/>
              <a:t>Result published 1954 and 1958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44833"/>
      </p:ext>
    </p:extLst>
  </p:cSld>
  <p:clrMapOvr>
    <a:masterClrMapping/>
  </p:clrMapOvr>
  <p:transition xmlns:p14="http://schemas.microsoft.com/office/powerpoint/2010/main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3999" y="457200"/>
            <a:ext cx="7229337" cy="639763"/>
          </a:xfrm>
        </p:spPr>
        <p:txBody>
          <a:bodyPr/>
          <a:lstStyle/>
          <a:p>
            <a:pPr algn="ctr"/>
            <a:r>
              <a:rPr lang="en-US" sz="3200" dirty="0" smtClean="0"/>
              <a:t>Declarations that Tobacco Use Harmful</a:t>
            </a:r>
            <a:br>
              <a:rPr lang="en-US" sz="3200" dirty="0" smtClean="0"/>
            </a:br>
            <a:r>
              <a:rPr lang="en-US" sz="3200" dirty="0" smtClean="0"/>
              <a:t>1955-1959</a:t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95336" y="1919493"/>
            <a:ext cx="6858000" cy="3810000"/>
          </a:xfrm>
        </p:spPr>
        <p:txBody>
          <a:bodyPr/>
          <a:lstStyle/>
          <a:p>
            <a:r>
              <a:rPr lang="en-US" sz="2800" dirty="0" smtClean="0"/>
              <a:t>British </a:t>
            </a:r>
            <a:r>
              <a:rPr lang="en-US" sz="2800" dirty="0"/>
              <a:t>Medical </a:t>
            </a:r>
            <a:r>
              <a:rPr lang="en-US" sz="2800" dirty="0" smtClean="0"/>
              <a:t>Research Council</a:t>
            </a:r>
          </a:p>
          <a:p>
            <a:r>
              <a:rPr lang="en-US" sz="2800" dirty="0" smtClean="0"/>
              <a:t>American </a:t>
            </a:r>
            <a:r>
              <a:rPr lang="en-US" sz="2800" dirty="0"/>
              <a:t>heart </a:t>
            </a:r>
            <a:r>
              <a:rPr lang="en-US" sz="2800" dirty="0" smtClean="0"/>
              <a:t>Association</a:t>
            </a:r>
          </a:p>
          <a:p>
            <a:r>
              <a:rPr lang="en-US" sz="2800" dirty="0" smtClean="0"/>
              <a:t>Joint </a:t>
            </a:r>
            <a:r>
              <a:rPr lang="en-US" sz="2800" dirty="0"/>
              <a:t>Tuberculosis Council of Great </a:t>
            </a:r>
            <a:r>
              <a:rPr lang="en-US" sz="2800" dirty="0" smtClean="0"/>
              <a:t>Britain</a:t>
            </a:r>
          </a:p>
          <a:p>
            <a:r>
              <a:rPr lang="en-US" sz="2800" dirty="0" smtClean="0"/>
              <a:t>Canadian </a:t>
            </a:r>
            <a:r>
              <a:rPr lang="en-US" sz="2800" dirty="0"/>
              <a:t>National Department of Health and </a:t>
            </a:r>
            <a:r>
              <a:rPr lang="en-US" sz="2800" dirty="0" smtClean="0"/>
              <a:t>Welfare</a:t>
            </a:r>
          </a:p>
          <a:p>
            <a:r>
              <a:rPr lang="en-US" sz="2800" dirty="0" smtClean="0"/>
              <a:t>Cancer </a:t>
            </a:r>
            <a:r>
              <a:rPr lang="en-US" sz="2800" dirty="0"/>
              <a:t>Societies of Denmark, Norway, Sweden, Finland, the Netherlands </a:t>
            </a:r>
            <a:r>
              <a:rPr lang="en-US" sz="2800" dirty="0" smtClean="0"/>
              <a:t>and</a:t>
            </a:r>
          </a:p>
          <a:p>
            <a:r>
              <a:rPr lang="en-US" sz="2800" dirty="0" smtClean="0"/>
              <a:t>The American Cancer Society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6944833"/>
      </p:ext>
    </p:extLst>
  </p:cSld>
  <p:clrMapOvr>
    <a:masterClrMapping/>
  </p:clrMapOvr>
  <p:transition xmlns:p14="http://schemas.microsoft.com/office/powerpoint/2010/main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Surgeon Generals Report of 1964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Led to:</a:t>
            </a:r>
          </a:p>
          <a:p>
            <a:pPr lvl="1"/>
            <a:r>
              <a:rPr lang="en-US" sz="2400" dirty="0" smtClean="0"/>
              <a:t>Cigarette Labeling and Advertising Act of 1965  mandated warnings on cigarette packages and advertising.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Federal Trade Commission mandated broadcast stations give free broadcast time for antismoking public service announcements.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In 1970, the tobacco industry voluntarily withdrew radio and television ads in order to eliminate free broadcast time.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944833"/>
      </p:ext>
    </p:extLst>
  </p:cSld>
  <p:clrMapOvr>
    <a:masterClrMapping/>
  </p:clrMapOvr>
  <p:transition xmlns:p14="http://schemas.microsoft.com/office/powerpoint/2010/main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Tobacco Smoke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7591" y="1371600"/>
            <a:ext cx="7657613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Second hand or passive smoke linked to: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ung cancer</a:t>
            </a:r>
          </a:p>
          <a:p>
            <a:pPr lvl="1"/>
            <a:r>
              <a:rPr lang="en-US" dirty="0" smtClean="0"/>
              <a:t>Bronchitis</a:t>
            </a:r>
          </a:p>
          <a:p>
            <a:pPr lvl="1"/>
            <a:r>
              <a:rPr lang="en-US" dirty="0" smtClean="0"/>
              <a:t>Asthma</a:t>
            </a:r>
          </a:p>
          <a:p>
            <a:pPr lvl="1"/>
            <a:r>
              <a:rPr lang="en-US" dirty="0" smtClean="0"/>
              <a:t>Cardiovascular disease</a:t>
            </a:r>
          </a:p>
          <a:p>
            <a:pPr lvl="1"/>
            <a:r>
              <a:rPr lang="en-US" dirty="0" smtClean="0"/>
              <a:t>Crib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44833"/>
      </p:ext>
    </p:extLst>
  </p:cSld>
  <p:clrMapOvr>
    <a:masterClrMapping/>
  </p:clrMapOvr>
  <p:transition xmlns:p14="http://schemas.microsoft.com/office/powerpoint/2010/main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Tobacco Smoke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Proof of harm to non-smokers galvanized the anti-smoking movement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Smoking stopped being part of the social norm.</a:t>
            </a:r>
          </a:p>
          <a:p>
            <a:endParaRPr lang="en-US" dirty="0"/>
          </a:p>
          <a:p>
            <a:r>
              <a:rPr lang="en-US" dirty="0" smtClean="0"/>
              <a:t>It became unacceptable to smoke in public.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70505"/>
      </p:ext>
    </p:extLst>
  </p:cSld>
  <p:clrMapOvr>
    <a:masterClrMapping/>
  </p:clrMapOvr>
  <p:transition xmlns:p14="http://schemas.microsoft.com/office/powerpoint/2010/main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Tobacco Smoke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Pressure on state and local governments to ban smoking </a:t>
            </a:r>
            <a:r>
              <a:rPr lang="en-US" dirty="0" smtClean="0"/>
              <a:t>in: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buildings,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transportation, </a:t>
            </a:r>
            <a:endParaRPr lang="en-US" dirty="0" smtClean="0"/>
          </a:p>
          <a:p>
            <a:pPr lvl="1"/>
            <a:r>
              <a:rPr lang="en-US" dirty="0" smtClean="0"/>
              <a:t>Workplaces,</a:t>
            </a:r>
          </a:p>
          <a:p>
            <a:pPr lvl="1"/>
            <a:r>
              <a:rPr lang="en-US" dirty="0" smtClean="0"/>
              <a:t>Restaurants,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hopping </a:t>
            </a:r>
            <a:r>
              <a:rPr lang="en-US" dirty="0"/>
              <a:t>malls,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heaters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chools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93278"/>
      </p:ext>
    </p:extLst>
  </p:cSld>
  <p:clrMapOvr>
    <a:masterClrMapping/>
  </p:clrMapOvr>
  <p:transition xmlns:p14="http://schemas.microsoft.com/office/powerpoint/2010/main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Tobacco Industry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782520"/>
            <a:ext cx="7216886" cy="3810000"/>
          </a:xfrm>
        </p:spPr>
        <p:txBody>
          <a:bodyPr/>
          <a:lstStyle/>
          <a:p>
            <a:r>
              <a:rPr lang="en-US" dirty="0" smtClean="0"/>
              <a:t>Questioning </a:t>
            </a:r>
            <a:r>
              <a:rPr lang="en-US" dirty="0"/>
              <a:t>the science showing harm</a:t>
            </a:r>
          </a:p>
          <a:p>
            <a:r>
              <a:rPr lang="en-US" dirty="0" smtClean="0"/>
              <a:t>Work to weaken package warning labels</a:t>
            </a:r>
          </a:p>
          <a:p>
            <a:r>
              <a:rPr lang="en-US" dirty="0" smtClean="0"/>
              <a:t>Support smoker’s rights campaigns (free choice)</a:t>
            </a:r>
          </a:p>
          <a:p>
            <a:r>
              <a:rPr lang="en-US" dirty="0" smtClean="0"/>
              <a:t>Support anti-tax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69947"/>
      </p:ext>
    </p:extLst>
  </p:cSld>
  <p:clrMapOvr>
    <a:masterClrMapping/>
  </p:clrMapOvr>
  <p:transition xmlns:p14="http://schemas.microsoft.com/office/powerpoint/2010/main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Master Settlement Agreement</a:t>
            </a:r>
            <a:br>
              <a:rPr lang="en-US" dirty="0" smtClean="0"/>
            </a:br>
            <a:r>
              <a:rPr lang="en-US" sz="3200" dirty="0" smtClean="0"/>
              <a:t>(November 1998)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54220" y="1981754"/>
            <a:ext cx="68580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Agreement between most major tobacco manufactures and 46 states.</a:t>
            </a:r>
          </a:p>
          <a:p>
            <a:pPr lvl="1"/>
            <a:r>
              <a:rPr lang="en-US" dirty="0" smtClean="0"/>
              <a:t>$206 billion to states over 25 years to reimburse for healthcare costs.</a:t>
            </a:r>
          </a:p>
          <a:p>
            <a:pPr lvl="1"/>
            <a:r>
              <a:rPr lang="en-US" dirty="0" smtClean="0"/>
              <a:t>Limited industry promotion and advertising practices.</a:t>
            </a:r>
          </a:p>
          <a:p>
            <a:pPr lvl="1"/>
            <a:r>
              <a:rPr lang="en-US" dirty="0" smtClean="0"/>
              <a:t>$5.5 billion over ten years in aid to tobacco farmers to encourage them to grow other crops.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69947"/>
      </p:ext>
    </p:extLst>
  </p:cSld>
  <p:clrMapOvr>
    <a:masterClrMapping/>
  </p:clrMapOvr>
  <p:transition xmlns:p14="http://schemas.microsoft.com/office/powerpoint/2010/main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Family Smoking Prevention and Tobacco Control Act of 2009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204023"/>
            <a:ext cx="6858000" cy="4221265"/>
          </a:xfrm>
        </p:spPr>
        <p:txBody>
          <a:bodyPr/>
          <a:lstStyle/>
          <a:p>
            <a:r>
              <a:rPr lang="en-US" sz="2800" dirty="0" smtClean="0"/>
              <a:t>The US Food and Drug Administration (FDA) has authority to regulate the manufacture, marketing, and sale of tobacco products.</a:t>
            </a:r>
          </a:p>
          <a:p>
            <a:endParaRPr lang="en-US" sz="2800" dirty="0"/>
          </a:p>
          <a:p>
            <a:r>
              <a:rPr lang="en-US" sz="2800" dirty="0" smtClean="0"/>
              <a:t>The industry must disclose all ingredients to the FDA.</a:t>
            </a:r>
          </a:p>
          <a:p>
            <a:endParaRPr lang="en-US" sz="2800" dirty="0" smtClean="0"/>
          </a:p>
          <a:p>
            <a:r>
              <a:rPr lang="en-US" sz="2800" dirty="0" smtClean="0"/>
              <a:t>Fruit and candy flavorings are now banned.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6169947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642518"/>
              </p:ext>
            </p:extLst>
          </p:nvPr>
        </p:nvGraphicFramePr>
        <p:xfrm>
          <a:off x="366888" y="457200"/>
          <a:ext cx="8325555" cy="570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2597150" y="6067779"/>
            <a:ext cx="62087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alibri" charset="0"/>
              </a:rPr>
              <a:t>1900-1970, US Public Health Service, Vital Statistics of the US, Vol. 1 and </a:t>
            </a:r>
            <a:r>
              <a:rPr lang="en-US" sz="1400" dirty="0" err="1" smtClean="0">
                <a:solidFill>
                  <a:srgbClr val="000000"/>
                </a:solidFill>
                <a:latin typeface="Calibri" charset="0"/>
              </a:rPr>
              <a:t>Vol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</a:rPr>
              <a:t> 2; 1971-2010, US National Center for Health Statistics, Vital Statistics of the U.S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alibri" charset="0"/>
              </a:rPr>
              <a:t>Age Adjusted to year 2000 Standard</a:t>
            </a:r>
          </a:p>
        </p:txBody>
      </p:sp>
      <p:sp>
        <p:nvSpPr>
          <p:cNvPr id="4403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6888" y="232756"/>
            <a:ext cx="1378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4981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Family Smoking Prevention and Tobacco Control Act of 2009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293056"/>
            <a:ext cx="6858000" cy="3810000"/>
          </a:xfrm>
        </p:spPr>
        <p:txBody>
          <a:bodyPr/>
          <a:lstStyle/>
          <a:p>
            <a:r>
              <a:rPr lang="en-US" sz="2800" dirty="0" smtClean="0"/>
              <a:t>Tobacco cannot be advertised as light, low tar, or mild.</a:t>
            </a:r>
          </a:p>
          <a:p>
            <a:endParaRPr lang="en-US" sz="2800" dirty="0"/>
          </a:p>
          <a:p>
            <a:r>
              <a:rPr lang="en-US" sz="2800" dirty="0" smtClean="0"/>
              <a:t>Tobacco companies cannot sponsor sports or entertainment events.</a:t>
            </a:r>
          </a:p>
          <a:p>
            <a:endParaRPr lang="en-US" sz="2800" dirty="0" smtClean="0"/>
          </a:p>
          <a:p>
            <a:r>
              <a:rPr lang="en-US" sz="2800" dirty="0" smtClean="0"/>
              <a:t>Companies cannot give away free tobacco or sell cigarettes in packs of less than 20.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6169947"/>
      </p:ext>
    </p:extLst>
  </p:cSld>
  <p:clrMapOvr>
    <a:masterClrMapping/>
  </p:clrMapOvr>
  <p:transition xmlns:p14="http://schemas.microsoft.com/office/powerpoint/2010/main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Preventing Adolescents from Smoking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2301" y="1869684"/>
            <a:ext cx="7682516" cy="3810000"/>
          </a:xfrm>
        </p:spPr>
        <p:txBody>
          <a:bodyPr/>
          <a:lstStyle/>
          <a:p>
            <a:r>
              <a:rPr lang="en-US" sz="2400" dirty="0" smtClean="0"/>
              <a:t>Nicotine is more addictive than cocaine.</a:t>
            </a:r>
          </a:p>
          <a:p>
            <a:endParaRPr lang="en-US" sz="2400" dirty="0"/>
          </a:p>
          <a:p>
            <a:r>
              <a:rPr lang="en-US" sz="2400" dirty="0" smtClean="0"/>
              <a:t>Cessation rates among moderate to heavy smokers are low.</a:t>
            </a:r>
          </a:p>
          <a:p>
            <a:endParaRPr lang="en-US" sz="2400" dirty="0"/>
          </a:p>
          <a:p>
            <a:r>
              <a:rPr lang="en-US" sz="2400" dirty="0" smtClean="0"/>
              <a:t>Most smokers start in their teen (adolescent) years.</a:t>
            </a:r>
          </a:p>
          <a:p>
            <a:endParaRPr lang="en-US" sz="2400" dirty="0"/>
          </a:p>
          <a:p>
            <a:r>
              <a:rPr lang="en-US" sz="2400" dirty="0" smtClean="0"/>
              <a:t>In 2011, 18.1% of high school students report smoking at least one day in the past 30. 6.4% are daily smokers.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30084"/>
      </p:ext>
    </p:extLst>
  </p:cSld>
  <p:clrMapOvr>
    <a:masterClrMapping/>
  </p:clrMapOvr>
  <p:transition xmlns:p14="http://schemas.microsoft.com/office/powerpoint/2010/main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Smoking Prevalence by Race 2003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905000"/>
          <a:ext cx="6934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NH 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21.5%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21.8%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33.7%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Asian Pacific Islanders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424" name="TextBox 4"/>
          <p:cNvSpPr txBox="1">
            <a:spLocks noChangeArrowheads="1"/>
          </p:cNvSpPr>
          <p:nvPr/>
        </p:nvSpPr>
        <p:spPr bwMode="auto">
          <a:xfrm>
            <a:off x="1524000" y="61722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CDC, MMWR 2009</a:t>
            </a:r>
          </a:p>
        </p:txBody>
      </p:sp>
    </p:spTree>
    <p:extLst>
      <p:ext uri="{BB962C8B-B14F-4D97-AF65-F5344CB8AC3E}">
        <p14:creationId xmlns:p14="http://schemas.microsoft.com/office/powerpoint/2010/main" val="4613688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Smoking Prevalence 2010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Males	 				 		- 21.6%</a:t>
            </a:r>
          </a:p>
          <a:p>
            <a:r>
              <a:rPr lang="en-US" smtClean="0">
                <a:ea typeface="ＭＳ Ｐゴシック" pitchFamily="34" charset="-128"/>
              </a:rPr>
              <a:t>Females 				 		- 16.5%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Native Americans 		- 31.5%</a:t>
            </a:r>
          </a:p>
          <a:p>
            <a:r>
              <a:rPr lang="en-US" smtClean="0">
                <a:ea typeface="ＭＳ Ｐゴシック" pitchFamily="34" charset="-128"/>
              </a:rPr>
              <a:t>Below Poverty Level 	- 29.1%</a:t>
            </a:r>
          </a:p>
        </p:txBody>
      </p:sp>
      <p:sp>
        <p:nvSpPr>
          <p:cNvPr id="60419" name="TextBox 3"/>
          <p:cNvSpPr txBox="1">
            <a:spLocks noChangeArrowheads="1"/>
          </p:cNvSpPr>
          <p:nvPr/>
        </p:nvSpPr>
        <p:spPr bwMode="auto">
          <a:xfrm>
            <a:off x="1524000" y="5715000"/>
            <a:ext cx="403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CDC, MMWR 2012</a:t>
            </a:r>
          </a:p>
        </p:txBody>
      </p:sp>
    </p:spTree>
    <p:extLst>
      <p:ext uri="{BB962C8B-B14F-4D97-AF65-F5344CB8AC3E}">
        <p14:creationId xmlns:p14="http://schemas.microsoft.com/office/powerpoint/2010/main" val="33093213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96200" cy="639763"/>
          </a:xfrm>
        </p:spPr>
        <p:txBody>
          <a:bodyPr/>
          <a:lstStyle/>
          <a:p>
            <a:pPr algn="ctr"/>
            <a:r>
              <a:rPr lang="en-US" sz="2800" b="1" dirty="0" smtClean="0">
                <a:ea typeface="ＭＳ Ｐゴシック" pitchFamily="34" charset="-128"/>
              </a:rPr>
              <a:t>U.S. Smoking Prevalence by Gender 1955-2010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008326"/>
              </p:ext>
            </p:extLst>
          </p:nvPr>
        </p:nvGraphicFramePr>
        <p:xfrm>
          <a:off x="1219200" y="1317568"/>
          <a:ext cx="6858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5636" y="97967"/>
            <a:ext cx="179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4B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3855" y="961865"/>
            <a:ext cx="117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Percent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2827460"/>
      </p:ext>
    </p:extLst>
  </p:cSld>
  <p:clrMapOvr>
    <a:masterClrMapping/>
  </p:clrMapOvr>
  <p:transition xmlns:p14="http://schemas.microsoft.com/office/powerpoint/2010/main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From 2000 to 2007, cigarettes sales declined by 18 percent.</a:t>
            </a:r>
          </a:p>
          <a:p>
            <a:endParaRPr lang="en-US" sz="2800" dirty="0"/>
          </a:p>
          <a:p>
            <a:r>
              <a:rPr lang="en-US" sz="2800" dirty="0" smtClean="0"/>
              <a:t>Offset by increases in sale of cigars, cigarillos, and moist snuff.</a:t>
            </a:r>
          </a:p>
          <a:p>
            <a:endParaRPr lang="en-US" sz="2800" dirty="0"/>
          </a:p>
          <a:p>
            <a:r>
              <a:rPr lang="en-US" sz="2800" dirty="0" smtClean="0"/>
              <a:t>In 2010, 10.4% of adult men and 3.1% of adult women smoked cigars or cigarillos.</a:t>
            </a:r>
          </a:p>
          <a:p>
            <a:endParaRPr lang="en-US" sz="2800" dirty="0" smtClean="0"/>
          </a:p>
          <a:p>
            <a:r>
              <a:rPr lang="en-US" sz="2800" dirty="0" smtClean="0"/>
              <a:t>E-cigarettes are becoming an issue.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2461750"/>
      </p:ext>
    </p:extLst>
  </p:cSld>
  <p:clrMapOvr>
    <a:masterClrMapping/>
  </p:clrMapOvr>
  <p:transition xmlns:p14="http://schemas.microsoft.com/office/powerpoint/2010/main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Tobacco Control</a:t>
            </a:r>
            <a:br>
              <a:rPr lang="en-US" dirty="0" smtClean="0"/>
            </a:br>
            <a:r>
              <a:rPr lang="en-US" dirty="0" smtClean="0"/>
              <a:t>(make smoking inconvenient)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044014"/>
            <a:ext cx="6858000" cy="3810000"/>
          </a:xfrm>
        </p:spPr>
        <p:txBody>
          <a:bodyPr/>
          <a:lstStyle/>
          <a:p>
            <a:r>
              <a:rPr lang="en-US" dirty="0" smtClean="0"/>
              <a:t>Economic regulatory policy</a:t>
            </a:r>
          </a:p>
          <a:p>
            <a:r>
              <a:rPr lang="en-US" dirty="0" smtClean="0"/>
              <a:t>Public education</a:t>
            </a:r>
          </a:p>
          <a:p>
            <a:r>
              <a:rPr lang="en-US" dirty="0" smtClean="0"/>
              <a:t>Changing of social norms</a:t>
            </a:r>
          </a:p>
          <a:p>
            <a:r>
              <a:rPr lang="en-US" dirty="0" smtClean="0"/>
              <a:t>Clinical Cessation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70947"/>
      </p:ext>
    </p:extLst>
  </p:cSld>
  <p:clrMapOvr>
    <a:masterClrMapping/>
  </p:clrMapOvr>
  <p:transition xmlns:p14="http://schemas.microsoft.com/office/powerpoint/2010/main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9906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Otis W. Brawley, MD, FACP, FASCO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Chief Medical and Scientific Officer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American Cancer Society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Professor of Hematology, Medical Oncology,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Medicine and Epidemiology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Emory University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727619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03670" y="0"/>
          <a:ext cx="894152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6069013" y="6242858"/>
            <a:ext cx="2787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NCI SEER 2012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08532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714895" y="565666"/>
          <a:ext cx="8153400" cy="5530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4196" y="196334"/>
            <a:ext cx="131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4A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93413" y="6211669"/>
            <a:ext cx="3550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NCI SEER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Age Adjusted to year 2000 Standard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5088" y="80963"/>
            <a:ext cx="3829050" cy="632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3" name="TextBox 4"/>
          <p:cNvSpPr txBox="1">
            <a:spLocks noChangeArrowheads="1"/>
          </p:cNvSpPr>
          <p:nvPr/>
        </p:nvSpPr>
        <p:spPr bwMode="auto">
          <a:xfrm>
            <a:off x="1065213" y="6410325"/>
            <a:ext cx="7664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Copyright 1964, U.S. Department of Health, Education, and Welfare</a:t>
            </a:r>
          </a:p>
        </p:txBody>
      </p:sp>
    </p:spTree>
    <p:extLst>
      <p:ext uri="{BB962C8B-B14F-4D97-AF65-F5344CB8AC3E}">
        <p14:creationId xmlns:p14="http://schemas.microsoft.com/office/powerpoint/2010/main" val="21928290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96200" cy="639763"/>
          </a:xfrm>
        </p:spPr>
        <p:txBody>
          <a:bodyPr/>
          <a:lstStyle/>
          <a:p>
            <a:pPr algn="ctr"/>
            <a:r>
              <a:rPr lang="en-US" sz="2800" b="1" dirty="0" smtClean="0">
                <a:ea typeface="ＭＳ Ｐゴシック" pitchFamily="34" charset="-128"/>
              </a:rPr>
              <a:t>U.S. Smoking Prevalence by Gender 1955-2010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557639"/>
              </p:ext>
            </p:extLst>
          </p:nvPr>
        </p:nvGraphicFramePr>
        <p:xfrm>
          <a:off x="1219200" y="1317568"/>
          <a:ext cx="6858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5636" y="97967"/>
            <a:ext cx="179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4B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3855" y="961865"/>
            <a:ext cx="117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Percent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Cigarette Smoking 1964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part of American culture (more than 52% of men and 35% of women smoked)</a:t>
            </a:r>
          </a:p>
          <a:p>
            <a:endParaRPr lang="en-US" sz="2800" dirty="0"/>
          </a:p>
          <a:p>
            <a:r>
              <a:rPr lang="en-US" sz="2800" dirty="0" smtClean="0"/>
              <a:t>The US grew and exported more tobacco than any other country</a:t>
            </a:r>
          </a:p>
          <a:p>
            <a:endParaRPr lang="en-US" sz="2800" dirty="0"/>
          </a:p>
          <a:p>
            <a:r>
              <a:rPr lang="en-US" sz="2800" dirty="0" smtClean="0"/>
              <a:t>$15 Billion in wages and 660,000 American workers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41819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Rare in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endParaRPr lang="en-US" dirty="0"/>
          </a:p>
          <a:p>
            <a:r>
              <a:rPr lang="en-US" dirty="0" smtClean="0"/>
              <a:t>Increasing rate of diagnosis in early to mid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endParaRPr lang="en-US" dirty="0"/>
          </a:p>
          <a:p>
            <a:r>
              <a:rPr lang="en-US" dirty="0" smtClean="0"/>
              <a:t>Suspected reasons for the increase?</a:t>
            </a:r>
          </a:p>
          <a:p>
            <a:pPr lvl="1"/>
            <a:r>
              <a:rPr lang="en-US" dirty="0" smtClean="0"/>
              <a:t>Industrial pollution</a:t>
            </a:r>
          </a:p>
          <a:p>
            <a:pPr lvl="1"/>
            <a:r>
              <a:rPr lang="en-US" dirty="0" smtClean="0"/>
              <a:t>Street pavement products</a:t>
            </a:r>
          </a:p>
          <a:p>
            <a:pPr lvl="1"/>
            <a:r>
              <a:rPr lang="en-US" dirty="0" smtClean="0"/>
              <a:t>Chemicals used in WWI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70505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Control Studies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Fritz </a:t>
            </a:r>
            <a:r>
              <a:rPr lang="en-US" dirty="0" err="1" smtClean="0"/>
              <a:t>Lickent</a:t>
            </a:r>
            <a:r>
              <a:rPr lang="en-US" dirty="0" smtClean="0"/>
              <a:t> – Dresden 1929</a:t>
            </a:r>
          </a:p>
          <a:p>
            <a:endParaRPr lang="en-US" dirty="0"/>
          </a:p>
          <a:p>
            <a:r>
              <a:rPr lang="en-US" dirty="0" smtClean="0"/>
              <a:t>Franz Herman Muller – Cologne 1939</a:t>
            </a:r>
          </a:p>
          <a:p>
            <a:endParaRPr lang="en-US" dirty="0"/>
          </a:p>
          <a:p>
            <a:r>
              <a:rPr lang="en-US" dirty="0" smtClean="0"/>
              <a:t>Alton </a:t>
            </a:r>
            <a:r>
              <a:rPr lang="en-US" dirty="0" err="1" smtClean="0"/>
              <a:t>Oschner</a:t>
            </a:r>
            <a:r>
              <a:rPr lang="en-US" dirty="0" smtClean="0"/>
              <a:t> and Michael </a:t>
            </a:r>
            <a:r>
              <a:rPr lang="en-US" dirty="0" err="1" smtClean="0"/>
              <a:t>Debakey</a:t>
            </a:r>
            <a:r>
              <a:rPr lang="en-US" dirty="0" smtClean="0"/>
              <a:t> – New Orleans 1941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70505"/>
      </p:ext>
    </p:extLst>
  </p:cSld>
  <p:clrMapOvr>
    <a:masterClrMapping/>
  </p:clrMapOvr>
  <p:transition xmlns:p14="http://schemas.microsoft.com/office/powerpoint/2010/main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Tru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00"/>
  <p:tag name="ZEROBASED" val="False"/>
  <p:tag name="FIBDISPLAYRESULTS" val="True"/>
  <p:tag name="PRRESPONSE1" val="10"/>
  <p:tag name="PRRESPONSE5" val="6"/>
  <p:tag name="PRRESPONSE9" val="2"/>
  <p:tag name="TASKPANEKEY" val="78e0bc99-c6f0-402d-bf65-5a3138701ee9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Fals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1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5.1.22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891</Words>
  <Application>Microsoft Macintosh PowerPoint</Application>
  <PresentationFormat>On-screen Show (4:3)</PresentationFormat>
  <Paragraphs>176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5_Office Theme</vt:lpstr>
      <vt:lpstr>3_Office Theme</vt:lpstr>
      <vt:lpstr>Otis W. Brawley, MD, FACP, FASCO  Chief Medical and Scientific Officer    American Cancer Society Professor of Hematology, Medical Oncology,  Medicine and Epidemiology    Emory University</vt:lpstr>
      <vt:lpstr> </vt:lpstr>
      <vt:lpstr>PowerPoint Presentation</vt:lpstr>
      <vt:lpstr> </vt:lpstr>
      <vt:lpstr> </vt:lpstr>
      <vt:lpstr>U.S. Smoking Prevalence by Gender 1955-2010</vt:lpstr>
      <vt:lpstr>Cigarette Smoking 1964</vt:lpstr>
      <vt:lpstr>Lung Cancer </vt:lpstr>
      <vt:lpstr>Case Control Studies</vt:lpstr>
      <vt:lpstr>Large Case Control Studies</vt:lpstr>
      <vt:lpstr>Prospective Cohort Studies (following participants over time)</vt:lpstr>
      <vt:lpstr>Declarations that Tobacco Use Harmful 1955-1959 </vt:lpstr>
      <vt:lpstr>Surgeon Generals Report of 1964</vt:lpstr>
      <vt:lpstr>Environmental Tobacco Smoke</vt:lpstr>
      <vt:lpstr>Environmental Tobacco Smoke</vt:lpstr>
      <vt:lpstr>Environmental Tobacco Smoke</vt:lpstr>
      <vt:lpstr>The American Tobacco Industry</vt:lpstr>
      <vt:lpstr>Master Settlement Agreement (November 1998)</vt:lpstr>
      <vt:lpstr>The Family Smoking Prevention and Tobacco Control Act of 2009</vt:lpstr>
      <vt:lpstr>The Family Smoking Prevention and Tobacco Control Act of 2009</vt:lpstr>
      <vt:lpstr>The Importance of Preventing Adolescents from Smoking </vt:lpstr>
      <vt:lpstr>Smoking Prevalence by Race 2003</vt:lpstr>
      <vt:lpstr>Smoking Prevalence 2010</vt:lpstr>
      <vt:lpstr>U.S. Smoking Prevalence by Gender 1955-2010</vt:lpstr>
      <vt:lpstr>Results</vt:lpstr>
      <vt:lpstr>Comprehensive Tobacco Control (make smoking inconvenient)</vt:lpstr>
      <vt:lpstr>Otis W. Brawley, MD, FACP, FASCO  Chief Medical and Scientific Officer    American Cancer Society Professor of Hematology, Medical Oncology,  Medicine and Epidemiology    Emory University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Otis Brawley</dc:creator>
  <cp:lastModifiedBy>Otis Brawley</cp:lastModifiedBy>
  <cp:revision>92</cp:revision>
  <dcterms:created xsi:type="dcterms:W3CDTF">2012-04-11T14:13:07Z</dcterms:created>
  <dcterms:modified xsi:type="dcterms:W3CDTF">2013-11-13T16:09:08Z</dcterms:modified>
</cp:coreProperties>
</file>