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516" r:id="rId3"/>
    <p:sldId id="519" r:id="rId4"/>
    <p:sldId id="522" r:id="rId5"/>
    <p:sldId id="528" r:id="rId6"/>
    <p:sldId id="521" r:id="rId7"/>
    <p:sldId id="526" r:id="rId8"/>
    <p:sldId id="518" r:id="rId9"/>
    <p:sldId id="538" r:id="rId10"/>
    <p:sldId id="539" r:id="rId11"/>
    <p:sldId id="540" r:id="rId12"/>
    <p:sldId id="541" r:id="rId13"/>
    <p:sldId id="542" r:id="rId14"/>
    <p:sldId id="527" r:id="rId15"/>
  </p:sldIdLst>
  <p:sldSz cx="10080625" cy="7559675"/>
  <p:notesSz cx="6781800" cy="987425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0">
          <p15:clr>
            <a:srgbClr val="A4A3A4"/>
          </p15:clr>
        </p15:guide>
        <p15:guide id="2" pos="19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0070"/>
    <a:srgbClr val="99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82" autoAdjust="0"/>
    <p:restoredTop sz="94660"/>
  </p:normalViewPr>
  <p:slideViewPr>
    <p:cSldViewPr>
      <p:cViewPr varScale="1">
        <p:scale>
          <a:sx n="79" d="100"/>
          <a:sy n="79" d="100"/>
        </p:scale>
        <p:origin x="53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60"/>
        <p:guide pos="19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\DX\obcane2015\Grafy%20kou&#345;en&#237;%20a%20alkohol%202014%20-%20modr&#233;%20fin&#225;ln&#23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ES\grafy%20kour%20ses_CZ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ES\grafy%20kour%20ses_CZ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ES\grafy%20kour%20ses_CZ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SES\grafy%20kour%20ses_CZ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List1!$D$7</c:f>
              <c:strCache>
                <c:ptCount val="1"/>
                <c:pt idx="0">
                  <c:v>Současní kuřáci</c:v>
                </c:pt>
              </c:strCache>
            </c:strRef>
          </c:tx>
          <c:invertIfNegative val="0"/>
          <c:trendline>
            <c:spPr>
              <a:ln w="25400">
                <a:solidFill>
                  <a:srgbClr val="00B050"/>
                </a:solidFill>
                <a:tailEnd type="stealth"/>
              </a:ln>
            </c:spPr>
            <c:trendlineType val="linear"/>
            <c:dispRSqr val="0"/>
            <c:dispEq val="0"/>
          </c:trendline>
          <c:cat>
            <c:numRef>
              <c:f>List1!$E$6:$H$6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List1!$E$7:$H$7</c:f>
              <c:numCache>
                <c:formatCode>General</c:formatCode>
                <c:ptCount val="4"/>
                <c:pt idx="0">
                  <c:v>31.3</c:v>
                </c:pt>
                <c:pt idx="1">
                  <c:v>29.9</c:v>
                </c:pt>
                <c:pt idx="2">
                  <c:v>31.4</c:v>
                </c:pt>
                <c:pt idx="3">
                  <c:v>24.1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7A-4BBA-944D-BF156D7A2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67952"/>
        <c:axId val="138495968"/>
      </c:barChart>
      <c:catAx>
        <c:axId val="79667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495968"/>
        <c:crosses val="autoZero"/>
        <c:auto val="1"/>
        <c:lblAlgn val="ctr"/>
        <c:lblOffset val="100"/>
        <c:noMultiLvlLbl val="0"/>
      </c:catAx>
      <c:valAx>
        <c:axId val="138495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667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Kuřácký status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D1F-4726-B820-0865E1F668D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D1F-4726-B820-0865E1F668D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D1F-4726-B820-0865E1F668D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Současný kuřák</c:v>
                </c:pt>
                <c:pt idx="1">
                  <c:v>Bývalý kuřák</c:v>
                </c:pt>
                <c:pt idx="2">
                  <c:v>Nekuřák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24.1</c:v>
                </c:pt>
                <c:pt idx="1">
                  <c:v>17.2</c:v>
                </c:pt>
                <c:pt idx="2">
                  <c:v>58.7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D5-411D-9D21-A4DC270BF42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Vyský SES</c:v>
                </c:pt>
                <c:pt idx="1">
                  <c:v>Vyšší střední</c:v>
                </c:pt>
                <c:pt idx="2">
                  <c:v>Nižší střední</c:v>
                </c:pt>
                <c:pt idx="3">
                  <c:v>Nízký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9.5</c:v>
                </c:pt>
                <c:pt idx="1">
                  <c:v>47.2</c:v>
                </c:pt>
                <c:pt idx="2">
                  <c:v>31</c:v>
                </c:pt>
                <c:pt idx="3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2B-47A8-BE13-6B03F32656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0931144"/>
        <c:axId val="600931800"/>
      </c:barChart>
      <c:catAx>
        <c:axId val="600931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0931800"/>
        <c:crosses val="autoZero"/>
        <c:auto val="1"/>
        <c:lblAlgn val="ctr"/>
        <c:lblOffset val="100"/>
        <c:noMultiLvlLbl val="0"/>
      </c:catAx>
      <c:valAx>
        <c:axId val="600931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0931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List5!$B$1</c:f>
              <c:strCache>
                <c:ptCount val="1"/>
                <c:pt idx="0">
                  <c:v>nekuřáci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List5!$A$2:$A$5</c:f>
              <c:strCache>
                <c:ptCount val="4"/>
                <c:pt idx="0">
                  <c:v>nízký status</c:v>
                </c:pt>
                <c:pt idx="1">
                  <c:v>nižší střední</c:v>
                </c:pt>
                <c:pt idx="2">
                  <c:v>vyšší střední</c:v>
                </c:pt>
                <c:pt idx="3">
                  <c:v>vysoký status</c:v>
                </c:pt>
              </c:strCache>
            </c:strRef>
          </c:cat>
          <c:val>
            <c:numRef>
              <c:f>List5!$B$2:$B$5</c:f>
              <c:numCache>
                <c:formatCode>General</c:formatCode>
                <c:ptCount val="4"/>
                <c:pt idx="0">
                  <c:v>59</c:v>
                </c:pt>
                <c:pt idx="1">
                  <c:v>71</c:v>
                </c:pt>
                <c:pt idx="2">
                  <c:v>74</c:v>
                </c:pt>
                <c:pt idx="3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A9-4B8B-AC4E-89857FE240C4}"/>
            </c:ext>
          </c:extLst>
        </c:ser>
        <c:ser>
          <c:idx val="1"/>
          <c:order val="1"/>
          <c:tx>
            <c:strRef>
              <c:f>List5!$C$1</c:f>
              <c:strCache>
                <c:ptCount val="1"/>
                <c:pt idx="0">
                  <c:v>příležitostní kuřáci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List5!$A$2:$A$5</c:f>
              <c:strCache>
                <c:ptCount val="4"/>
                <c:pt idx="0">
                  <c:v>nízký status</c:v>
                </c:pt>
                <c:pt idx="1">
                  <c:v>nižší střední</c:v>
                </c:pt>
                <c:pt idx="2">
                  <c:v>vyšší střední</c:v>
                </c:pt>
                <c:pt idx="3">
                  <c:v>vysoký status</c:v>
                </c:pt>
              </c:strCache>
            </c:strRef>
          </c:cat>
          <c:val>
            <c:numRef>
              <c:f>List5!$C$2:$C$5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A9-4B8B-AC4E-89857FE240C4}"/>
            </c:ext>
          </c:extLst>
        </c:ser>
        <c:ser>
          <c:idx val="2"/>
          <c:order val="2"/>
          <c:tx>
            <c:strRef>
              <c:f>List5!$D$1</c:f>
              <c:strCache>
                <c:ptCount val="1"/>
                <c:pt idx="0">
                  <c:v>denní kuřáci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List5!$A$2:$A$5</c:f>
              <c:strCache>
                <c:ptCount val="4"/>
                <c:pt idx="0">
                  <c:v>nízký status</c:v>
                </c:pt>
                <c:pt idx="1">
                  <c:v>nižší střední</c:v>
                </c:pt>
                <c:pt idx="2">
                  <c:v>vyšší střední</c:v>
                </c:pt>
                <c:pt idx="3">
                  <c:v>vysoký status</c:v>
                </c:pt>
              </c:strCache>
            </c:strRef>
          </c:cat>
          <c:val>
            <c:numRef>
              <c:f>List5!$D$2:$D$5</c:f>
              <c:numCache>
                <c:formatCode>General</c:formatCode>
                <c:ptCount val="4"/>
                <c:pt idx="0">
                  <c:v>36</c:v>
                </c:pt>
                <c:pt idx="1">
                  <c:v>24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A9-4B8B-AC4E-89857FE24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499888"/>
        <c:axId val="138500448"/>
      </c:barChart>
      <c:catAx>
        <c:axId val="13849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500448"/>
        <c:crosses val="autoZero"/>
        <c:auto val="1"/>
        <c:lblAlgn val="ctr"/>
        <c:lblOffset val="100"/>
        <c:noMultiLvlLbl val="0"/>
      </c:catAx>
      <c:valAx>
        <c:axId val="138500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8499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Prevalence</a:t>
            </a:r>
            <a:r>
              <a:rPr lang="cs-CZ" baseline="0"/>
              <a:t> kuřáctví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preval!$E$4</c:f>
              <c:strCache>
                <c:ptCount val="1"/>
                <c:pt idx="0">
                  <c:v>Nízký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preval!$D$5:$D$8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preval!$E$5:$E$8</c:f>
              <c:numCache>
                <c:formatCode>General</c:formatCode>
                <c:ptCount val="4"/>
                <c:pt idx="0">
                  <c:v>33.299999999999997</c:v>
                </c:pt>
                <c:pt idx="1">
                  <c:v>27.5</c:v>
                </c:pt>
                <c:pt idx="2">
                  <c:v>40</c:v>
                </c:pt>
                <c:pt idx="3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33-42B7-973B-B20B71CC496B}"/>
            </c:ext>
          </c:extLst>
        </c:ser>
        <c:ser>
          <c:idx val="1"/>
          <c:order val="1"/>
          <c:tx>
            <c:strRef>
              <c:f>preval!$F$4</c:f>
              <c:strCache>
                <c:ptCount val="1"/>
                <c:pt idx="0">
                  <c:v>Nižší střední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preval!$D$5:$D$8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preval!$F$5:$F$8</c:f>
              <c:numCache>
                <c:formatCode>General</c:formatCode>
                <c:ptCount val="4"/>
                <c:pt idx="0">
                  <c:v>35.5</c:v>
                </c:pt>
                <c:pt idx="1">
                  <c:v>35.1</c:v>
                </c:pt>
                <c:pt idx="2">
                  <c:v>37.200000000000003</c:v>
                </c:pt>
                <c:pt idx="3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33-42B7-973B-B20B71CC496B}"/>
            </c:ext>
          </c:extLst>
        </c:ser>
        <c:ser>
          <c:idx val="2"/>
          <c:order val="2"/>
          <c:tx>
            <c:strRef>
              <c:f>preval!$G$4</c:f>
              <c:strCache>
                <c:ptCount val="1"/>
                <c:pt idx="0">
                  <c:v>Vyšší střední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preval!$D$5:$D$8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preval!$G$5:$G$8</c:f>
              <c:numCache>
                <c:formatCode>General</c:formatCode>
                <c:ptCount val="4"/>
                <c:pt idx="0">
                  <c:v>29.9</c:v>
                </c:pt>
                <c:pt idx="1">
                  <c:v>30.5</c:v>
                </c:pt>
                <c:pt idx="2">
                  <c:v>30.2</c:v>
                </c:pt>
                <c:pt idx="3">
                  <c:v>25.7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F33-42B7-973B-B20B71CC496B}"/>
            </c:ext>
          </c:extLst>
        </c:ser>
        <c:ser>
          <c:idx val="3"/>
          <c:order val="3"/>
          <c:tx>
            <c:strRef>
              <c:f>preval!$H$4</c:f>
              <c:strCache>
                <c:ptCount val="1"/>
                <c:pt idx="0">
                  <c:v>Vysoký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preval!$D$5:$D$8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preval!$H$5:$H$8</c:f>
              <c:numCache>
                <c:formatCode>General</c:formatCode>
                <c:ptCount val="4"/>
                <c:pt idx="0">
                  <c:v>25.7</c:v>
                </c:pt>
                <c:pt idx="1">
                  <c:v>22</c:v>
                </c:pt>
                <c:pt idx="2">
                  <c:v>27.6</c:v>
                </c:pt>
                <c:pt idx="3">
                  <c:v>16.399999999999999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F33-42B7-973B-B20B71CC4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440912"/>
        <c:axId val="311970512"/>
      </c:lineChart>
      <c:dateAx>
        <c:axId val="310440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1970512"/>
        <c:crossesAt val="0.2"/>
        <c:auto val="0"/>
        <c:lblOffset val="100"/>
        <c:baseTimeUnit val="days"/>
      </c:dateAx>
      <c:valAx>
        <c:axId val="311970512"/>
        <c:scaling>
          <c:orientation val="minMax"/>
          <c:max val="45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044091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Spotřeba (ks cig/den)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consump!$E$4</c:f>
              <c:strCache>
                <c:ptCount val="1"/>
                <c:pt idx="0">
                  <c:v>Nízký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consump!$D$5:$D$8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consump!$E$5:$E$8</c:f>
              <c:numCache>
                <c:formatCode>###0.00</c:formatCode>
                <c:ptCount val="4"/>
                <c:pt idx="0">
                  <c:v>15.571428571428571</c:v>
                </c:pt>
                <c:pt idx="1">
                  <c:v>9.6428571428571441</c:v>
                </c:pt>
                <c:pt idx="2">
                  <c:v>11.275000000000004</c:v>
                </c:pt>
                <c:pt idx="3">
                  <c:v>13.473684210526317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119-4274-B387-AAD3F245EC9D}"/>
            </c:ext>
          </c:extLst>
        </c:ser>
        <c:ser>
          <c:idx val="1"/>
          <c:order val="1"/>
          <c:tx>
            <c:strRef>
              <c:f>consump!$F$4</c:f>
              <c:strCache>
                <c:ptCount val="1"/>
                <c:pt idx="0">
                  <c:v>Nižší střední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consump!$D$5:$D$8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consump!$F$5:$F$8</c:f>
              <c:numCache>
                <c:formatCode>###0.00</c:formatCode>
                <c:ptCount val="4"/>
                <c:pt idx="0">
                  <c:v>15.000000000000002</c:v>
                </c:pt>
                <c:pt idx="1">
                  <c:v>11.363636363636365</c:v>
                </c:pt>
                <c:pt idx="2">
                  <c:v>12.518518518518519</c:v>
                </c:pt>
                <c:pt idx="3">
                  <c:v>13.253521126760562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19-4274-B387-AAD3F245EC9D}"/>
            </c:ext>
          </c:extLst>
        </c:ser>
        <c:ser>
          <c:idx val="2"/>
          <c:order val="2"/>
          <c:tx>
            <c:strRef>
              <c:f>consump!$G$4</c:f>
              <c:strCache>
                <c:ptCount val="1"/>
                <c:pt idx="0">
                  <c:v>Vyšší střední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consump!$D$5:$D$8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consump!$G$5:$G$8</c:f>
              <c:numCache>
                <c:formatCode>###0.00</c:formatCode>
                <c:ptCount val="4"/>
                <c:pt idx="0">
                  <c:v>13.56382978723404</c:v>
                </c:pt>
                <c:pt idx="1">
                  <c:v>10.374999999999995</c:v>
                </c:pt>
                <c:pt idx="2">
                  <c:v>11.696629213483142</c:v>
                </c:pt>
                <c:pt idx="3">
                  <c:v>13.008547008547005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19-4274-B387-AAD3F245EC9D}"/>
            </c:ext>
          </c:extLst>
        </c:ser>
        <c:ser>
          <c:idx val="3"/>
          <c:order val="3"/>
          <c:tx>
            <c:strRef>
              <c:f>consump!$H$4</c:f>
              <c:strCache>
                <c:ptCount val="1"/>
                <c:pt idx="0">
                  <c:v>Vysoký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consump!$D$5:$D$8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consump!$H$5:$H$8</c:f>
              <c:numCache>
                <c:formatCode>###0.00</c:formatCode>
                <c:ptCount val="4"/>
                <c:pt idx="0">
                  <c:v>12.714285714285719</c:v>
                </c:pt>
                <c:pt idx="1">
                  <c:v>11.805555555555557</c:v>
                </c:pt>
                <c:pt idx="2">
                  <c:v>10.592592592592593</c:v>
                </c:pt>
                <c:pt idx="3">
                  <c:v>9.7058823529411757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119-4274-B387-AAD3F245E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971296"/>
        <c:axId val="311971688"/>
      </c:lineChart>
      <c:dateAx>
        <c:axId val="31197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1971688"/>
        <c:crossesAt val="0.2"/>
        <c:auto val="0"/>
        <c:lblOffset val="100"/>
        <c:baseTimeUnit val="days"/>
      </c:dateAx>
      <c:valAx>
        <c:axId val="311971688"/>
        <c:scaling>
          <c:orientation val="minMax"/>
          <c:max val="17"/>
          <c:min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197129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</a:t>
            </a:r>
            <a:r>
              <a:rPr lang="cs-CZ" baseline="0"/>
              <a:t> iniciace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inic!$H$6</c:f>
              <c:strCache>
                <c:ptCount val="1"/>
                <c:pt idx="0">
                  <c:v>Nízký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inic!$G$7:$G$10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inic!$H$7:$H$10</c:f>
              <c:numCache>
                <c:formatCode>General</c:formatCode>
                <c:ptCount val="4"/>
                <c:pt idx="0">
                  <c:v>0.46</c:v>
                </c:pt>
                <c:pt idx="1">
                  <c:v>0.45</c:v>
                </c:pt>
                <c:pt idx="2">
                  <c:v>0.54</c:v>
                </c:pt>
                <c:pt idx="3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BD-422A-AD4D-EAE7292BAB43}"/>
            </c:ext>
          </c:extLst>
        </c:ser>
        <c:ser>
          <c:idx val="1"/>
          <c:order val="1"/>
          <c:tx>
            <c:strRef>
              <c:f>inic!$I$6</c:f>
              <c:strCache>
                <c:ptCount val="1"/>
                <c:pt idx="0">
                  <c:v>Nižší střední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inic!$G$7:$G$10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inic!$I$7:$I$10</c:f>
              <c:numCache>
                <c:formatCode>General</c:formatCode>
                <c:ptCount val="4"/>
                <c:pt idx="0">
                  <c:v>0.49</c:v>
                </c:pt>
                <c:pt idx="1">
                  <c:v>0.49</c:v>
                </c:pt>
                <c:pt idx="2">
                  <c:v>0.52</c:v>
                </c:pt>
                <c:pt idx="3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BD-422A-AD4D-EAE7292BAB43}"/>
            </c:ext>
          </c:extLst>
        </c:ser>
        <c:ser>
          <c:idx val="2"/>
          <c:order val="2"/>
          <c:tx>
            <c:strRef>
              <c:f>inic!$J$6</c:f>
              <c:strCache>
                <c:ptCount val="1"/>
                <c:pt idx="0">
                  <c:v>Vyšší střední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inic!$G$7:$G$10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inic!$J$7:$J$10</c:f>
              <c:numCache>
                <c:formatCode>General</c:formatCode>
                <c:ptCount val="4"/>
                <c:pt idx="0">
                  <c:v>0.45</c:v>
                </c:pt>
                <c:pt idx="1">
                  <c:v>0.4</c:v>
                </c:pt>
                <c:pt idx="2">
                  <c:v>0.46</c:v>
                </c:pt>
                <c:pt idx="3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BD-422A-AD4D-EAE7292BAB43}"/>
            </c:ext>
          </c:extLst>
        </c:ser>
        <c:ser>
          <c:idx val="3"/>
          <c:order val="3"/>
          <c:tx>
            <c:strRef>
              <c:f>inic!$K$6</c:f>
              <c:strCache>
                <c:ptCount val="1"/>
                <c:pt idx="0">
                  <c:v>Vysoký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inic!$G$7:$G$10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inic!$K$7:$K$10</c:f>
              <c:numCache>
                <c:formatCode>General</c:formatCode>
                <c:ptCount val="4"/>
                <c:pt idx="0">
                  <c:v>0.41</c:v>
                </c:pt>
                <c:pt idx="1">
                  <c:v>0.34</c:v>
                </c:pt>
                <c:pt idx="2">
                  <c:v>0.46</c:v>
                </c:pt>
                <c:pt idx="3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BD-422A-AD4D-EAE7292BA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7820848"/>
        <c:axId val="247820456"/>
      </c:lineChart>
      <c:dateAx>
        <c:axId val="24782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820456"/>
        <c:crossesAt val="0.2"/>
        <c:auto val="0"/>
        <c:lblOffset val="100"/>
        <c:baseTimeUnit val="days"/>
      </c:dateAx>
      <c:valAx>
        <c:axId val="247820456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7820848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Poměr</a:t>
            </a:r>
            <a:r>
              <a:rPr lang="cs-CZ" baseline="0"/>
              <a:t> ukončení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quit!$E$4</c:f>
              <c:strCache>
                <c:ptCount val="1"/>
                <c:pt idx="0">
                  <c:v>Nízký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quit!$D$5:$D$8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quit!$E$5:$E$8</c:f>
              <c:numCache>
                <c:formatCode>General</c:formatCode>
                <c:ptCount val="4"/>
                <c:pt idx="0">
                  <c:v>0.27300000000000002</c:v>
                </c:pt>
                <c:pt idx="1">
                  <c:v>0.39100000000000001</c:v>
                </c:pt>
                <c:pt idx="2">
                  <c:v>0.26200000000000001</c:v>
                </c:pt>
                <c:pt idx="3">
                  <c:v>0.36099999999999999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DC-4A6F-B6ED-BBCEB4D458E8}"/>
            </c:ext>
          </c:extLst>
        </c:ser>
        <c:ser>
          <c:idx val="1"/>
          <c:order val="1"/>
          <c:tx>
            <c:strRef>
              <c:f>quit!$F$4</c:f>
              <c:strCache>
                <c:ptCount val="1"/>
                <c:pt idx="0">
                  <c:v>Nižší střední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quit!$D$5:$D$8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quit!$F$5:$F$8</c:f>
              <c:numCache>
                <c:formatCode>General</c:formatCode>
                <c:ptCount val="4"/>
                <c:pt idx="0">
                  <c:v>0.27100000000000002</c:v>
                </c:pt>
                <c:pt idx="1">
                  <c:v>0.27600000000000002</c:v>
                </c:pt>
                <c:pt idx="2">
                  <c:v>0.28999999999999998</c:v>
                </c:pt>
                <c:pt idx="3">
                  <c:v>0.41799999999999998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DC-4A6F-B6ED-BBCEB4D458E8}"/>
            </c:ext>
          </c:extLst>
        </c:ser>
        <c:ser>
          <c:idx val="2"/>
          <c:order val="2"/>
          <c:tx>
            <c:strRef>
              <c:f>quit!$G$4</c:f>
              <c:strCache>
                <c:ptCount val="1"/>
                <c:pt idx="0">
                  <c:v>Vyšší střední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quit!$D$5:$D$8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quit!$G$5:$G$8</c:f>
              <c:numCache>
                <c:formatCode>General</c:formatCode>
                <c:ptCount val="4"/>
                <c:pt idx="0">
                  <c:v>0.33600000000000002</c:v>
                </c:pt>
                <c:pt idx="1">
                  <c:v>0.245</c:v>
                </c:pt>
                <c:pt idx="2">
                  <c:v>0.34699999999999998</c:v>
                </c:pt>
                <c:pt idx="3">
                  <c:v>0.39600000000000002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DC-4A6F-B6ED-BBCEB4D458E8}"/>
            </c:ext>
          </c:extLst>
        </c:ser>
        <c:ser>
          <c:idx val="3"/>
          <c:order val="3"/>
          <c:tx>
            <c:strRef>
              <c:f>quit!$H$4</c:f>
              <c:strCache>
                <c:ptCount val="1"/>
                <c:pt idx="0">
                  <c:v>Vysoký</c:v>
                </c:pt>
              </c:strCache>
            </c:strRef>
          </c:tx>
          <c:spPr>
            <a:ln w="34925" cap="rnd">
              <a:solidFill>
                <a:schemeClr val="accent1">
                  <a:lumMod val="60000"/>
                </a:schemeClr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numRef>
              <c:f>quit!$D$5:$D$8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quit!$H$5:$H$8</c:f>
              <c:numCache>
                <c:formatCode>General</c:formatCode>
                <c:ptCount val="4"/>
                <c:pt idx="0">
                  <c:v>0.375</c:v>
                </c:pt>
                <c:pt idx="1">
                  <c:v>0.35799999999999998</c:v>
                </c:pt>
                <c:pt idx="2">
                  <c:v>0.39400000000000002</c:v>
                </c:pt>
                <c:pt idx="3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DC-4A6F-B6ED-BBCEB4D45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439736"/>
        <c:axId val="310440128"/>
      </c:lineChart>
      <c:dateAx>
        <c:axId val="310439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0440128"/>
        <c:crossesAt val="0.2"/>
        <c:auto val="0"/>
        <c:lblOffset val="100"/>
        <c:baseTimeUnit val="days"/>
      </c:dateAx>
      <c:valAx>
        <c:axId val="310440128"/>
        <c:scaling>
          <c:orientation val="minMax"/>
          <c:min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104397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E277A-0F71-4FBB-A684-B74B7AB43FB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cs-CZ"/>
        </a:p>
      </dgm:t>
    </dgm:pt>
    <dgm:pt modelId="{AB8A7B1B-2E2A-450D-B25D-863CEB219AA1}">
      <dgm:prSet phldrT="[Text]"/>
      <dgm:spPr/>
      <dgm:t>
        <a:bodyPr/>
        <a:lstStyle/>
        <a:p>
          <a:r>
            <a:rPr lang="cs-CZ" dirty="0" smtClean="0"/>
            <a:t>Vysoký  SES</a:t>
          </a:r>
          <a:endParaRPr lang="cs-CZ" dirty="0"/>
        </a:p>
      </dgm:t>
    </dgm:pt>
    <dgm:pt modelId="{81700843-D62E-423E-8A49-8CAFA370A4A8}" type="parTrans" cxnId="{4022051C-D320-4B7F-8CD6-CCBCD5C9B6A0}">
      <dgm:prSet/>
      <dgm:spPr/>
      <dgm:t>
        <a:bodyPr/>
        <a:lstStyle/>
        <a:p>
          <a:endParaRPr lang="cs-CZ"/>
        </a:p>
      </dgm:t>
    </dgm:pt>
    <dgm:pt modelId="{E6EADC70-83EA-4E6F-A2B3-CF26A53F30EB}" type="sibTrans" cxnId="{4022051C-D320-4B7F-8CD6-CCBCD5C9B6A0}">
      <dgm:prSet/>
      <dgm:spPr/>
      <dgm:t>
        <a:bodyPr/>
        <a:lstStyle/>
        <a:p>
          <a:endParaRPr lang="cs-CZ"/>
        </a:p>
      </dgm:t>
    </dgm:pt>
    <dgm:pt modelId="{DDB12350-65AE-4EBF-B366-C4C94A7A784B}">
      <dgm:prSet phldrT="[Text]"/>
      <dgm:spPr/>
      <dgm:t>
        <a:bodyPr/>
        <a:lstStyle/>
        <a:p>
          <a:r>
            <a:rPr lang="cs-CZ" dirty="0" smtClean="0"/>
            <a:t>Má vysokoškolské vzdělání</a:t>
          </a:r>
          <a:endParaRPr lang="cs-CZ" dirty="0"/>
        </a:p>
      </dgm:t>
    </dgm:pt>
    <dgm:pt modelId="{356821CA-D38A-4879-AE67-87417A439E15}" type="parTrans" cxnId="{72D58B74-06BF-4414-B8F3-8BDB40C57145}">
      <dgm:prSet/>
      <dgm:spPr/>
      <dgm:t>
        <a:bodyPr/>
        <a:lstStyle/>
        <a:p>
          <a:endParaRPr lang="cs-CZ"/>
        </a:p>
      </dgm:t>
    </dgm:pt>
    <dgm:pt modelId="{8367BEC1-DB10-4E82-8AA2-FB96BD1CD4E6}" type="sibTrans" cxnId="{72D58B74-06BF-4414-B8F3-8BDB40C57145}">
      <dgm:prSet/>
      <dgm:spPr/>
      <dgm:t>
        <a:bodyPr/>
        <a:lstStyle/>
        <a:p>
          <a:endParaRPr lang="cs-CZ"/>
        </a:p>
      </dgm:t>
    </dgm:pt>
    <dgm:pt modelId="{91E204B2-9914-4E84-976F-79BD61492684}">
      <dgm:prSet phldrT="[Text]"/>
      <dgm:spPr/>
      <dgm:t>
        <a:bodyPr/>
        <a:lstStyle/>
        <a:p>
          <a:r>
            <a:rPr lang="cs-CZ" dirty="0" smtClean="0"/>
            <a:t>Má vysoký příjem</a:t>
          </a:r>
          <a:endParaRPr lang="cs-CZ" dirty="0"/>
        </a:p>
      </dgm:t>
    </dgm:pt>
    <dgm:pt modelId="{D091B772-C7F3-48C1-AB7F-C74FAB733116}" type="parTrans" cxnId="{829F3436-4735-4721-9D29-73A2DCF6D514}">
      <dgm:prSet/>
      <dgm:spPr/>
      <dgm:t>
        <a:bodyPr/>
        <a:lstStyle/>
        <a:p>
          <a:endParaRPr lang="cs-CZ"/>
        </a:p>
      </dgm:t>
    </dgm:pt>
    <dgm:pt modelId="{5D21A693-1D43-48CE-8C8D-AFB7A21ACAD0}" type="sibTrans" cxnId="{829F3436-4735-4721-9D29-73A2DCF6D514}">
      <dgm:prSet/>
      <dgm:spPr/>
      <dgm:t>
        <a:bodyPr/>
        <a:lstStyle/>
        <a:p>
          <a:endParaRPr lang="cs-CZ"/>
        </a:p>
      </dgm:t>
    </dgm:pt>
    <dgm:pt modelId="{0939DA3C-ED18-402B-B970-973E65DEFB08}">
      <dgm:prSet phldrT="[Text]"/>
      <dgm:spPr/>
      <dgm:t>
        <a:bodyPr/>
        <a:lstStyle/>
        <a:p>
          <a:r>
            <a:rPr lang="cs-CZ" dirty="0" smtClean="0"/>
            <a:t>Profese, kterou vykonává vyžaduje VŠ vzdělání a zastává v ní vedoucí funkci  </a:t>
          </a:r>
          <a:endParaRPr lang="cs-CZ" dirty="0"/>
        </a:p>
      </dgm:t>
    </dgm:pt>
    <dgm:pt modelId="{E3037DF1-A392-4CE8-A48B-8E5183D81398}" type="parTrans" cxnId="{66AB9E95-0BF7-466D-8ABA-F58FB9D943B4}">
      <dgm:prSet/>
      <dgm:spPr/>
      <dgm:t>
        <a:bodyPr/>
        <a:lstStyle/>
        <a:p>
          <a:endParaRPr lang="cs-CZ"/>
        </a:p>
      </dgm:t>
    </dgm:pt>
    <dgm:pt modelId="{B67C5821-59F1-4691-966A-C3D45EABDB3F}" type="sibTrans" cxnId="{66AB9E95-0BF7-466D-8ABA-F58FB9D943B4}">
      <dgm:prSet/>
      <dgm:spPr/>
      <dgm:t>
        <a:bodyPr/>
        <a:lstStyle/>
        <a:p>
          <a:endParaRPr lang="cs-CZ"/>
        </a:p>
      </dgm:t>
    </dgm:pt>
    <dgm:pt modelId="{1EE6B61D-ACB3-460D-B66B-B708344B6458}" type="pres">
      <dgm:prSet presAssocID="{D4FE277A-0F71-4FBB-A684-B74B7AB43FB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592B454-AB2A-4DE6-81BB-1C8AB7E07AE1}" type="pres">
      <dgm:prSet presAssocID="{AB8A7B1B-2E2A-450D-B25D-863CEB219AA1}" presName="root1" presStyleCnt="0"/>
      <dgm:spPr/>
    </dgm:pt>
    <dgm:pt modelId="{61949073-D7C6-45AE-B355-8B7CFDDE0650}" type="pres">
      <dgm:prSet presAssocID="{AB8A7B1B-2E2A-450D-B25D-863CEB219AA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8AEEF8-1686-4FDD-B954-32F8FB20C5EC}" type="pres">
      <dgm:prSet presAssocID="{AB8A7B1B-2E2A-450D-B25D-863CEB219AA1}" presName="level2hierChild" presStyleCnt="0"/>
      <dgm:spPr/>
    </dgm:pt>
    <dgm:pt modelId="{72399F8B-82A7-4750-93CD-1996F563CA65}" type="pres">
      <dgm:prSet presAssocID="{356821CA-D38A-4879-AE67-87417A439E15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B10A15A3-1ECD-4C4E-8795-4CA7B8808CDB}" type="pres">
      <dgm:prSet presAssocID="{356821CA-D38A-4879-AE67-87417A439E15}" presName="connTx" presStyleLbl="parChTrans1D2" presStyleIdx="0" presStyleCnt="3"/>
      <dgm:spPr/>
      <dgm:t>
        <a:bodyPr/>
        <a:lstStyle/>
        <a:p>
          <a:endParaRPr lang="cs-CZ"/>
        </a:p>
      </dgm:t>
    </dgm:pt>
    <dgm:pt modelId="{E0E78439-C0B0-4E23-A325-D77A3714ADFD}" type="pres">
      <dgm:prSet presAssocID="{DDB12350-65AE-4EBF-B366-C4C94A7A784B}" presName="root2" presStyleCnt="0"/>
      <dgm:spPr/>
    </dgm:pt>
    <dgm:pt modelId="{34E5DB18-8E3D-429B-8C85-71B1235F53DA}" type="pres">
      <dgm:prSet presAssocID="{DDB12350-65AE-4EBF-B366-C4C94A7A784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0CF0183-2B7C-4C56-AFB0-BC0E83FFAF84}" type="pres">
      <dgm:prSet presAssocID="{DDB12350-65AE-4EBF-B366-C4C94A7A784B}" presName="level3hierChild" presStyleCnt="0"/>
      <dgm:spPr/>
    </dgm:pt>
    <dgm:pt modelId="{3E0D5E8C-DCC9-48AC-B52F-49D0AD89B141}" type="pres">
      <dgm:prSet presAssocID="{D091B772-C7F3-48C1-AB7F-C74FAB733116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126825CA-19FD-45D7-A861-CF5E3A239DE9}" type="pres">
      <dgm:prSet presAssocID="{D091B772-C7F3-48C1-AB7F-C74FAB733116}" presName="connTx" presStyleLbl="parChTrans1D2" presStyleIdx="1" presStyleCnt="3"/>
      <dgm:spPr/>
      <dgm:t>
        <a:bodyPr/>
        <a:lstStyle/>
        <a:p>
          <a:endParaRPr lang="cs-CZ"/>
        </a:p>
      </dgm:t>
    </dgm:pt>
    <dgm:pt modelId="{DE64587C-37D0-451E-9A00-F4225BEB6921}" type="pres">
      <dgm:prSet presAssocID="{91E204B2-9914-4E84-976F-79BD61492684}" presName="root2" presStyleCnt="0"/>
      <dgm:spPr/>
    </dgm:pt>
    <dgm:pt modelId="{1F713C23-AD98-4D3E-B3BD-39BEB6D75FDF}" type="pres">
      <dgm:prSet presAssocID="{91E204B2-9914-4E84-976F-79BD61492684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95331D8-A55E-4FAA-926C-E492F345E9B6}" type="pres">
      <dgm:prSet presAssocID="{91E204B2-9914-4E84-976F-79BD61492684}" presName="level3hierChild" presStyleCnt="0"/>
      <dgm:spPr/>
    </dgm:pt>
    <dgm:pt modelId="{DA5E056D-97E7-4EA3-AA6C-0E0D623DEF42}" type="pres">
      <dgm:prSet presAssocID="{E3037DF1-A392-4CE8-A48B-8E5183D81398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02874617-1F2F-4BD6-91D1-15F1242C7D5E}" type="pres">
      <dgm:prSet presAssocID="{E3037DF1-A392-4CE8-A48B-8E5183D81398}" presName="connTx" presStyleLbl="parChTrans1D2" presStyleIdx="2" presStyleCnt="3"/>
      <dgm:spPr/>
      <dgm:t>
        <a:bodyPr/>
        <a:lstStyle/>
        <a:p>
          <a:endParaRPr lang="cs-CZ"/>
        </a:p>
      </dgm:t>
    </dgm:pt>
    <dgm:pt modelId="{1D8789C1-AC50-41BA-B5FB-C8365867C3DC}" type="pres">
      <dgm:prSet presAssocID="{0939DA3C-ED18-402B-B970-973E65DEFB08}" presName="root2" presStyleCnt="0"/>
      <dgm:spPr/>
    </dgm:pt>
    <dgm:pt modelId="{79663BD7-3F5F-4A18-8167-31C024D855E4}" type="pres">
      <dgm:prSet presAssocID="{0939DA3C-ED18-402B-B970-973E65DEFB0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ACAA5F-5C33-4CA9-9CEF-795E81F51F80}" type="pres">
      <dgm:prSet presAssocID="{0939DA3C-ED18-402B-B970-973E65DEFB08}" presName="level3hierChild" presStyleCnt="0"/>
      <dgm:spPr/>
    </dgm:pt>
  </dgm:ptLst>
  <dgm:cxnLst>
    <dgm:cxn modelId="{9A18A3AD-6762-47CA-907E-6B9887A00163}" type="presOf" srcId="{91E204B2-9914-4E84-976F-79BD61492684}" destId="{1F713C23-AD98-4D3E-B3BD-39BEB6D75FDF}" srcOrd="0" destOrd="0" presId="urn:microsoft.com/office/officeart/2008/layout/HorizontalMultiLevelHierarchy"/>
    <dgm:cxn modelId="{72D58B74-06BF-4414-B8F3-8BDB40C57145}" srcId="{AB8A7B1B-2E2A-450D-B25D-863CEB219AA1}" destId="{DDB12350-65AE-4EBF-B366-C4C94A7A784B}" srcOrd="0" destOrd="0" parTransId="{356821CA-D38A-4879-AE67-87417A439E15}" sibTransId="{8367BEC1-DB10-4E82-8AA2-FB96BD1CD4E6}"/>
    <dgm:cxn modelId="{657A47CF-1FF4-43CD-B283-BDFDFEDE8D85}" type="presOf" srcId="{0939DA3C-ED18-402B-B970-973E65DEFB08}" destId="{79663BD7-3F5F-4A18-8167-31C024D855E4}" srcOrd="0" destOrd="0" presId="urn:microsoft.com/office/officeart/2008/layout/HorizontalMultiLevelHierarchy"/>
    <dgm:cxn modelId="{829F3436-4735-4721-9D29-73A2DCF6D514}" srcId="{AB8A7B1B-2E2A-450D-B25D-863CEB219AA1}" destId="{91E204B2-9914-4E84-976F-79BD61492684}" srcOrd="1" destOrd="0" parTransId="{D091B772-C7F3-48C1-AB7F-C74FAB733116}" sibTransId="{5D21A693-1D43-48CE-8C8D-AFB7A21ACAD0}"/>
    <dgm:cxn modelId="{6CD82A59-8D75-4F60-A5A7-8301FF657033}" type="presOf" srcId="{D091B772-C7F3-48C1-AB7F-C74FAB733116}" destId="{3E0D5E8C-DCC9-48AC-B52F-49D0AD89B141}" srcOrd="0" destOrd="0" presId="urn:microsoft.com/office/officeart/2008/layout/HorizontalMultiLevelHierarchy"/>
    <dgm:cxn modelId="{EE347998-6FA0-4810-A9F5-44DA0F585CD5}" type="presOf" srcId="{AB8A7B1B-2E2A-450D-B25D-863CEB219AA1}" destId="{61949073-D7C6-45AE-B355-8B7CFDDE0650}" srcOrd="0" destOrd="0" presId="urn:microsoft.com/office/officeart/2008/layout/HorizontalMultiLevelHierarchy"/>
    <dgm:cxn modelId="{D206E831-C93C-41AA-A01A-25AB8B2706F6}" type="presOf" srcId="{E3037DF1-A392-4CE8-A48B-8E5183D81398}" destId="{02874617-1F2F-4BD6-91D1-15F1242C7D5E}" srcOrd="1" destOrd="0" presId="urn:microsoft.com/office/officeart/2008/layout/HorizontalMultiLevelHierarchy"/>
    <dgm:cxn modelId="{4022051C-D320-4B7F-8CD6-CCBCD5C9B6A0}" srcId="{D4FE277A-0F71-4FBB-A684-B74B7AB43FBF}" destId="{AB8A7B1B-2E2A-450D-B25D-863CEB219AA1}" srcOrd="0" destOrd="0" parTransId="{81700843-D62E-423E-8A49-8CAFA370A4A8}" sibTransId="{E6EADC70-83EA-4E6F-A2B3-CF26A53F30EB}"/>
    <dgm:cxn modelId="{66AB9E95-0BF7-466D-8ABA-F58FB9D943B4}" srcId="{AB8A7B1B-2E2A-450D-B25D-863CEB219AA1}" destId="{0939DA3C-ED18-402B-B970-973E65DEFB08}" srcOrd="2" destOrd="0" parTransId="{E3037DF1-A392-4CE8-A48B-8E5183D81398}" sibTransId="{B67C5821-59F1-4691-966A-C3D45EABDB3F}"/>
    <dgm:cxn modelId="{7B6DEBF3-32C8-46DE-A93A-FBD0EEA55832}" type="presOf" srcId="{D4FE277A-0F71-4FBB-A684-B74B7AB43FBF}" destId="{1EE6B61D-ACB3-460D-B66B-B708344B6458}" srcOrd="0" destOrd="0" presId="urn:microsoft.com/office/officeart/2008/layout/HorizontalMultiLevelHierarchy"/>
    <dgm:cxn modelId="{5173126C-D2E1-4F3C-9911-9CA306756764}" type="presOf" srcId="{E3037DF1-A392-4CE8-A48B-8E5183D81398}" destId="{DA5E056D-97E7-4EA3-AA6C-0E0D623DEF42}" srcOrd="0" destOrd="0" presId="urn:microsoft.com/office/officeart/2008/layout/HorizontalMultiLevelHierarchy"/>
    <dgm:cxn modelId="{BBA487D8-FCC0-4DB3-AD00-22EAF3FB171D}" type="presOf" srcId="{356821CA-D38A-4879-AE67-87417A439E15}" destId="{72399F8B-82A7-4750-93CD-1996F563CA65}" srcOrd="0" destOrd="0" presId="urn:microsoft.com/office/officeart/2008/layout/HorizontalMultiLevelHierarchy"/>
    <dgm:cxn modelId="{76557E41-5816-4CF6-92B1-9266E5939F41}" type="presOf" srcId="{D091B772-C7F3-48C1-AB7F-C74FAB733116}" destId="{126825CA-19FD-45D7-A861-CF5E3A239DE9}" srcOrd="1" destOrd="0" presId="urn:microsoft.com/office/officeart/2008/layout/HorizontalMultiLevelHierarchy"/>
    <dgm:cxn modelId="{97053885-EDF0-48AE-8B99-B8CE97BF7C2A}" type="presOf" srcId="{356821CA-D38A-4879-AE67-87417A439E15}" destId="{B10A15A3-1ECD-4C4E-8795-4CA7B8808CDB}" srcOrd="1" destOrd="0" presId="urn:microsoft.com/office/officeart/2008/layout/HorizontalMultiLevelHierarchy"/>
    <dgm:cxn modelId="{434E43C3-7CE6-4297-9EE6-4A8BD98D8D6D}" type="presOf" srcId="{DDB12350-65AE-4EBF-B366-C4C94A7A784B}" destId="{34E5DB18-8E3D-429B-8C85-71B1235F53DA}" srcOrd="0" destOrd="0" presId="urn:microsoft.com/office/officeart/2008/layout/HorizontalMultiLevelHierarchy"/>
    <dgm:cxn modelId="{F3861C6A-BAC7-4D62-A874-92A4620C9163}" type="presParOf" srcId="{1EE6B61D-ACB3-460D-B66B-B708344B6458}" destId="{8592B454-AB2A-4DE6-81BB-1C8AB7E07AE1}" srcOrd="0" destOrd="0" presId="urn:microsoft.com/office/officeart/2008/layout/HorizontalMultiLevelHierarchy"/>
    <dgm:cxn modelId="{0547BD8A-0F04-4334-B729-4B5B42FB3223}" type="presParOf" srcId="{8592B454-AB2A-4DE6-81BB-1C8AB7E07AE1}" destId="{61949073-D7C6-45AE-B355-8B7CFDDE0650}" srcOrd="0" destOrd="0" presId="urn:microsoft.com/office/officeart/2008/layout/HorizontalMultiLevelHierarchy"/>
    <dgm:cxn modelId="{AF1EDED7-D070-41CD-A0D3-BD03E63922F2}" type="presParOf" srcId="{8592B454-AB2A-4DE6-81BB-1C8AB7E07AE1}" destId="{538AEEF8-1686-4FDD-B954-32F8FB20C5EC}" srcOrd="1" destOrd="0" presId="urn:microsoft.com/office/officeart/2008/layout/HorizontalMultiLevelHierarchy"/>
    <dgm:cxn modelId="{551597A4-960A-4353-BA55-61E4127F0624}" type="presParOf" srcId="{538AEEF8-1686-4FDD-B954-32F8FB20C5EC}" destId="{72399F8B-82A7-4750-93CD-1996F563CA65}" srcOrd="0" destOrd="0" presId="urn:microsoft.com/office/officeart/2008/layout/HorizontalMultiLevelHierarchy"/>
    <dgm:cxn modelId="{A0CE2525-2E6C-41FD-A839-4DD716F681C3}" type="presParOf" srcId="{72399F8B-82A7-4750-93CD-1996F563CA65}" destId="{B10A15A3-1ECD-4C4E-8795-4CA7B8808CDB}" srcOrd="0" destOrd="0" presId="urn:microsoft.com/office/officeart/2008/layout/HorizontalMultiLevelHierarchy"/>
    <dgm:cxn modelId="{F228ED45-C9D8-4BED-9336-3B747537F2C0}" type="presParOf" srcId="{538AEEF8-1686-4FDD-B954-32F8FB20C5EC}" destId="{E0E78439-C0B0-4E23-A325-D77A3714ADFD}" srcOrd="1" destOrd="0" presId="urn:microsoft.com/office/officeart/2008/layout/HorizontalMultiLevelHierarchy"/>
    <dgm:cxn modelId="{828F5BA0-B6AD-446B-9335-CC0638409EA8}" type="presParOf" srcId="{E0E78439-C0B0-4E23-A325-D77A3714ADFD}" destId="{34E5DB18-8E3D-429B-8C85-71B1235F53DA}" srcOrd="0" destOrd="0" presId="urn:microsoft.com/office/officeart/2008/layout/HorizontalMultiLevelHierarchy"/>
    <dgm:cxn modelId="{19B8B2D7-B78E-4B08-802A-E0582F4255FA}" type="presParOf" srcId="{E0E78439-C0B0-4E23-A325-D77A3714ADFD}" destId="{00CF0183-2B7C-4C56-AFB0-BC0E83FFAF84}" srcOrd="1" destOrd="0" presId="urn:microsoft.com/office/officeart/2008/layout/HorizontalMultiLevelHierarchy"/>
    <dgm:cxn modelId="{7B8EC838-E532-4DBD-98E5-F212FDF845DC}" type="presParOf" srcId="{538AEEF8-1686-4FDD-B954-32F8FB20C5EC}" destId="{3E0D5E8C-DCC9-48AC-B52F-49D0AD89B141}" srcOrd="2" destOrd="0" presId="urn:microsoft.com/office/officeart/2008/layout/HorizontalMultiLevelHierarchy"/>
    <dgm:cxn modelId="{07A894BC-8714-434C-986D-5390C62BA2D3}" type="presParOf" srcId="{3E0D5E8C-DCC9-48AC-B52F-49D0AD89B141}" destId="{126825CA-19FD-45D7-A861-CF5E3A239DE9}" srcOrd="0" destOrd="0" presId="urn:microsoft.com/office/officeart/2008/layout/HorizontalMultiLevelHierarchy"/>
    <dgm:cxn modelId="{B202AEB8-0EE3-4C76-B2C5-09B7C4F7470E}" type="presParOf" srcId="{538AEEF8-1686-4FDD-B954-32F8FB20C5EC}" destId="{DE64587C-37D0-451E-9A00-F4225BEB6921}" srcOrd="3" destOrd="0" presId="urn:microsoft.com/office/officeart/2008/layout/HorizontalMultiLevelHierarchy"/>
    <dgm:cxn modelId="{40C24F9A-9398-4AC9-A80A-9E5D2666AAAF}" type="presParOf" srcId="{DE64587C-37D0-451E-9A00-F4225BEB6921}" destId="{1F713C23-AD98-4D3E-B3BD-39BEB6D75FDF}" srcOrd="0" destOrd="0" presId="urn:microsoft.com/office/officeart/2008/layout/HorizontalMultiLevelHierarchy"/>
    <dgm:cxn modelId="{5D2AC37B-7A7B-46A8-BAA4-701AD2EE6F84}" type="presParOf" srcId="{DE64587C-37D0-451E-9A00-F4225BEB6921}" destId="{A95331D8-A55E-4FAA-926C-E492F345E9B6}" srcOrd="1" destOrd="0" presId="urn:microsoft.com/office/officeart/2008/layout/HorizontalMultiLevelHierarchy"/>
    <dgm:cxn modelId="{18BA5721-C61F-458B-8814-7D2837A1773F}" type="presParOf" srcId="{538AEEF8-1686-4FDD-B954-32F8FB20C5EC}" destId="{DA5E056D-97E7-4EA3-AA6C-0E0D623DEF42}" srcOrd="4" destOrd="0" presId="urn:microsoft.com/office/officeart/2008/layout/HorizontalMultiLevelHierarchy"/>
    <dgm:cxn modelId="{90F85519-70BB-48E6-8047-80A11EB69718}" type="presParOf" srcId="{DA5E056D-97E7-4EA3-AA6C-0E0D623DEF42}" destId="{02874617-1F2F-4BD6-91D1-15F1242C7D5E}" srcOrd="0" destOrd="0" presId="urn:microsoft.com/office/officeart/2008/layout/HorizontalMultiLevelHierarchy"/>
    <dgm:cxn modelId="{3F9AFB0C-44FD-4A85-B18A-C7BB7722A47F}" type="presParOf" srcId="{538AEEF8-1686-4FDD-B954-32F8FB20C5EC}" destId="{1D8789C1-AC50-41BA-B5FB-C8365867C3DC}" srcOrd="5" destOrd="0" presId="urn:microsoft.com/office/officeart/2008/layout/HorizontalMultiLevelHierarchy"/>
    <dgm:cxn modelId="{71997500-2BE2-498A-B326-B2C931047CAE}" type="presParOf" srcId="{1D8789C1-AC50-41BA-B5FB-C8365867C3DC}" destId="{79663BD7-3F5F-4A18-8167-31C024D855E4}" srcOrd="0" destOrd="0" presId="urn:microsoft.com/office/officeart/2008/layout/HorizontalMultiLevelHierarchy"/>
    <dgm:cxn modelId="{84C9423F-4D7C-4C33-B9B6-30D02F326922}" type="presParOf" srcId="{1D8789C1-AC50-41BA-B5FB-C8365867C3DC}" destId="{2EACAA5F-5C33-4CA9-9CEF-795E81F51F8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E056D-97E7-4EA3-AA6C-0E0D623DEF42}">
      <dsp:nvSpPr>
        <dsp:cNvPr id="0" name=""/>
        <dsp:cNvSpPr/>
      </dsp:nvSpPr>
      <dsp:spPr>
        <a:xfrm>
          <a:off x="2460009" y="1560289"/>
          <a:ext cx="388948" cy="741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4474" y="0"/>
              </a:lnTo>
              <a:lnTo>
                <a:pt x="194474" y="741137"/>
              </a:lnTo>
              <a:lnTo>
                <a:pt x="388948" y="74113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33558" y="1909933"/>
        <a:ext cx="41849" cy="41849"/>
      </dsp:txXfrm>
    </dsp:sp>
    <dsp:sp modelId="{3E0D5E8C-DCC9-48AC-B52F-49D0AD89B141}">
      <dsp:nvSpPr>
        <dsp:cNvPr id="0" name=""/>
        <dsp:cNvSpPr/>
      </dsp:nvSpPr>
      <dsp:spPr>
        <a:xfrm>
          <a:off x="2460009" y="1514569"/>
          <a:ext cx="3889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8948" y="4572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44759" y="1550565"/>
        <a:ext cx="19447" cy="19447"/>
      </dsp:txXfrm>
    </dsp:sp>
    <dsp:sp modelId="{72399F8B-82A7-4750-93CD-1996F563CA65}">
      <dsp:nvSpPr>
        <dsp:cNvPr id="0" name=""/>
        <dsp:cNvSpPr/>
      </dsp:nvSpPr>
      <dsp:spPr>
        <a:xfrm>
          <a:off x="2460009" y="819151"/>
          <a:ext cx="388948" cy="741137"/>
        </a:xfrm>
        <a:custGeom>
          <a:avLst/>
          <a:gdLst/>
          <a:ahLst/>
          <a:cxnLst/>
          <a:rect l="0" t="0" r="0" b="0"/>
          <a:pathLst>
            <a:path>
              <a:moveTo>
                <a:pt x="0" y="741137"/>
              </a:moveTo>
              <a:lnTo>
                <a:pt x="194474" y="741137"/>
              </a:lnTo>
              <a:lnTo>
                <a:pt x="194474" y="0"/>
              </a:lnTo>
              <a:lnTo>
                <a:pt x="388948" y="0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633558" y="1168795"/>
        <a:ext cx="41849" cy="41849"/>
      </dsp:txXfrm>
    </dsp:sp>
    <dsp:sp modelId="{61949073-D7C6-45AE-B355-8B7CFDDE0650}">
      <dsp:nvSpPr>
        <dsp:cNvPr id="0" name=""/>
        <dsp:cNvSpPr/>
      </dsp:nvSpPr>
      <dsp:spPr>
        <a:xfrm rot="16200000">
          <a:off x="603264" y="1263834"/>
          <a:ext cx="3120579" cy="592910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Vysoký  SES</a:t>
          </a:r>
          <a:endParaRPr lang="cs-CZ" sz="4100" kern="1200" dirty="0"/>
        </a:p>
      </dsp:txBody>
      <dsp:txXfrm>
        <a:off x="603264" y="1263834"/>
        <a:ext cx="3120579" cy="592910"/>
      </dsp:txXfrm>
    </dsp:sp>
    <dsp:sp modelId="{34E5DB18-8E3D-429B-8C85-71B1235F53DA}">
      <dsp:nvSpPr>
        <dsp:cNvPr id="0" name=""/>
        <dsp:cNvSpPr/>
      </dsp:nvSpPr>
      <dsp:spPr>
        <a:xfrm>
          <a:off x="2848958" y="522696"/>
          <a:ext cx="1944744" cy="592910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Má vysokoškolské vzdělání</a:t>
          </a:r>
          <a:endParaRPr lang="cs-CZ" sz="1200" kern="1200" dirty="0"/>
        </a:p>
      </dsp:txBody>
      <dsp:txXfrm>
        <a:off x="2848958" y="522696"/>
        <a:ext cx="1944744" cy="592910"/>
      </dsp:txXfrm>
    </dsp:sp>
    <dsp:sp modelId="{1F713C23-AD98-4D3E-B3BD-39BEB6D75FDF}">
      <dsp:nvSpPr>
        <dsp:cNvPr id="0" name=""/>
        <dsp:cNvSpPr/>
      </dsp:nvSpPr>
      <dsp:spPr>
        <a:xfrm>
          <a:off x="2848958" y="1263834"/>
          <a:ext cx="1944744" cy="592910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Má vysoký příjem</a:t>
          </a:r>
          <a:endParaRPr lang="cs-CZ" sz="1200" kern="1200" dirty="0"/>
        </a:p>
      </dsp:txBody>
      <dsp:txXfrm>
        <a:off x="2848958" y="1263834"/>
        <a:ext cx="1944744" cy="592910"/>
      </dsp:txXfrm>
    </dsp:sp>
    <dsp:sp modelId="{79663BD7-3F5F-4A18-8167-31C024D855E4}">
      <dsp:nvSpPr>
        <dsp:cNvPr id="0" name=""/>
        <dsp:cNvSpPr/>
      </dsp:nvSpPr>
      <dsp:spPr>
        <a:xfrm>
          <a:off x="2848958" y="2004972"/>
          <a:ext cx="1944744" cy="592910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Profese, kterou vykonává vyžaduje VŠ vzdělání a zastává v ní vedoucí funkci  </a:t>
          </a:r>
          <a:endParaRPr lang="cs-CZ" sz="1200" kern="1200" dirty="0"/>
        </a:p>
      </dsp:txBody>
      <dsp:txXfrm>
        <a:off x="2848958" y="2004972"/>
        <a:ext cx="1944744" cy="592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3925" y="750888"/>
            <a:ext cx="493395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7863" y="4689475"/>
            <a:ext cx="5424487" cy="4443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charset="0"/>
              <a:buNone/>
              <a:tabLst>
                <a:tab pos="660559" algn="l"/>
                <a:tab pos="1321118" algn="l"/>
                <a:tab pos="1981676" algn="l"/>
                <a:tab pos="2642235" algn="l"/>
              </a:tabLst>
              <a:defRPr sz="1300"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38575" y="0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charset="0"/>
              <a:buNone/>
              <a:tabLst>
                <a:tab pos="660559" algn="l"/>
                <a:tab pos="1321118" algn="l"/>
                <a:tab pos="1981676" algn="l"/>
                <a:tab pos="2642235" algn="l"/>
              </a:tabLst>
              <a:defRPr sz="1300"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380538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charset="0"/>
              <a:buNone/>
              <a:tabLst>
                <a:tab pos="660559" algn="l"/>
                <a:tab pos="1321118" algn="l"/>
                <a:tab pos="1981676" algn="l"/>
                <a:tab pos="2642235" algn="l"/>
              </a:tabLst>
              <a:defRPr sz="1300"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38575" y="9380538"/>
            <a:ext cx="2941638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-107" charset="0"/>
              <a:buNone/>
              <a:tabLst>
                <a:tab pos="660559" algn="l"/>
                <a:tab pos="1321118" algn="l"/>
                <a:tab pos="1981676" algn="l"/>
                <a:tab pos="2642235" algn="l"/>
              </a:tabLst>
              <a:defRPr sz="1300">
                <a:solidFill>
                  <a:srgbClr val="000000"/>
                </a:solidFill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A6166DB7-6B07-423D-AB3F-E0DD0AAD9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pitchFamily="-107" charset="-128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eaLnBrk="0"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60400" algn="l"/>
                <a:tab pos="1320800" algn="l"/>
                <a:tab pos="1981200" algn="l"/>
                <a:tab pos="26416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87F71F55-2D64-48C2-B9D9-9EE42DA25725}" type="slidenum">
              <a:rPr lang="cs-CZ" altLang="cs-CZ" smtClean="0">
                <a:solidFill>
                  <a:srgbClr val="000000"/>
                </a:solidFill>
              </a:rPr>
              <a:pPr eaLnBrk="1">
                <a:buFont typeface="Times New Roman" pitchFamily="18" charset="0"/>
                <a:buNone/>
              </a:pPr>
              <a:t>1</a:t>
            </a:fld>
            <a:endParaRPr lang="cs-CZ" altLang="cs-CZ" smtClean="0">
              <a:solidFill>
                <a:srgbClr val="000000"/>
              </a:solidFill>
            </a:endParaRPr>
          </a:p>
        </p:txBody>
      </p:sp>
      <p:sp>
        <p:nvSpPr>
          <p:cNvPr id="11267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50888"/>
            <a:ext cx="4935538" cy="37020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77863" y="4689475"/>
            <a:ext cx="5426075" cy="4445000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80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33DD0-BC6E-459A-8E87-2B07635D0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15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CD9BB-9C92-4470-AFE6-6AB43C00A6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6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3450" y="282575"/>
            <a:ext cx="2254250" cy="64738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113" y="282575"/>
            <a:ext cx="6611937" cy="64738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11773-C3A4-48D5-9E10-1E246F32A5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40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4E26A-B585-423E-9194-11E625353A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25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AEE33-600D-4E6B-920D-625EBDD76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38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00225"/>
            <a:ext cx="44227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800225"/>
            <a:ext cx="4422775" cy="495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2B7BE-F9C3-4B34-A41F-BF065E78E5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03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7530B-C5B6-4F5A-A93F-997B31CF69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26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37E6B-D47B-4465-816F-3B499F0F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99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85C07-6B1E-481B-B8DF-15188C6C3A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6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0EE6C-9CBC-4C1A-ADC0-E9BE0DD8A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31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39A5A-1AE1-4A84-B34D-7DD5B11A1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31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3.2_NUDZ_barva_pasy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513" y="-1173163"/>
            <a:ext cx="2895600" cy="409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82575"/>
            <a:ext cx="68040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00225"/>
            <a:ext cx="8997950" cy="495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2293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buFont typeface="Times New Roman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-107" charset="0"/>
              <a:buNone/>
              <a:defRPr sz="1400">
                <a:solidFill>
                  <a:srgbClr val="000000"/>
                </a:solidFill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495D151E-191B-48E9-9BAC-405E3021E9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7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70"/>
          </a:solidFill>
          <a:latin typeface="Arial" charset="0"/>
          <a:ea typeface="ＭＳ Ｐゴシック" charset="0"/>
          <a:cs typeface="Arial Unicode MS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70"/>
          </a:solidFill>
          <a:latin typeface="Arial" charset="0"/>
          <a:ea typeface="ＭＳ Ｐゴシック" charset="0"/>
          <a:cs typeface="Arial Unicode MS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70"/>
          </a:solidFill>
          <a:latin typeface="Arial" charset="0"/>
          <a:ea typeface="ＭＳ Ｐゴシック" charset="0"/>
          <a:cs typeface="Arial Unicode MS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7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 b="1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 b="1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 b="1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600" b="1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6"/>
          <p:cNvSpPr>
            <a:spLocks noGrp="1"/>
          </p:cNvSpPr>
          <p:nvPr>
            <p:ph type="ctrTitle"/>
          </p:nvPr>
        </p:nvSpPr>
        <p:spPr>
          <a:xfrm>
            <a:off x="719832" y="1331565"/>
            <a:ext cx="8569325" cy="4464496"/>
          </a:xfrm>
        </p:spPr>
        <p:txBody>
          <a:bodyPr/>
          <a:lstStyle/>
          <a:p>
            <a:pPr eaLnBrk="1"/>
            <a:r>
              <a:rPr lang="pl-PL" altLang="cs-CZ" b="0" cap="small" dirty="0" smtClean="0"/>
              <a:t>Kouření a </a:t>
            </a:r>
            <a:r>
              <a:rPr lang="pl-PL" altLang="cs-CZ" b="0" cap="small" dirty="0" smtClean="0"/>
              <a:t>socioekonomický </a:t>
            </a:r>
            <a:r>
              <a:rPr lang="pl-PL" altLang="cs-CZ" b="0" cap="small" dirty="0" smtClean="0"/>
              <a:t>status</a:t>
            </a:r>
            <a:r>
              <a:rPr lang="pl-PL" altLang="cs-CZ" b="0" dirty="0" smtClean="0"/>
              <a:t/>
            </a:r>
            <a:br>
              <a:rPr lang="pl-PL" altLang="cs-CZ" b="0" dirty="0" smtClean="0"/>
            </a:br>
            <a:r>
              <a:rPr lang="pl-PL" altLang="cs-CZ" sz="2400" b="0" dirty="0" smtClean="0"/>
              <a:t/>
            </a:r>
            <a:br>
              <a:rPr lang="pl-PL" altLang="cs-CZ" sz="2400" b="0" dirty="0" smtClean="0"/>
            </a:br>
            <a:r>
              <a:rPr lang="pl-PL" altLang="cs-CZ" sz="2400" b="0" dirty="0" smtClean="0"/>
              <a:t>Ladislav Csémy, Hana Sovinová, Zuzana Dvořáková</a:t>
            </a:r>
            <a:br>
              <a:rPr lang="pl-PL" altLang="cs-CZ" sz="2400" b="0" dirty="0" smtClean="0"/>
            </a:br>
            <a:r>
              <a:rPr lang="pl-PL" altLang="cs-CZ" sz="2400" b="0" dirty="0"/>
              <a:t/>
            </a:r>
            <a:br>
              <a:rPr lang="pl-PL" altLang="cs-CZ" sz="2400" b="0" dirty="0"/>
            </a:br>
            <a:r>
              <a:rPr lang="pl-PL" altLang="cs-CZ" sz="2400" b="0" dirty="0" smtClean="0"/>
              <a:t>Národní ústav duševního zdraví</a:t>
            </a:r>
            <a:br>
              <a:rPr lang="pl-PL" altLang="cs-CZ" sz="2400" b="0" dirty="0" smtClean="0"/>
            </a:br>
            <a:r>
              <a:rPr lang="pl-PL" altLang="cs-CZ" sz="2400" b="0" dirty="0" smtClean="0"/>
              <a:t>Centrum epidemiologického a klinického výzkumu závislostí</a:t>
            </a:r>
            <a:br>
              <a:rPr lang="pl-PL" altLang="cs-CZ" sz="2400" b="0" dirty="0" smtClean="0"/>
            </a:br>
            <a:r>
              <a:rPr lang="pl-PL" altLang="cs-CZ" sz="2400" b="0" dirty="0" smtClean="0"/>
              <a:t/>
            </a:r>
            <a:br>
              <a:rPr lang="pl-PL" altLang="cs-CZ" sz="2400" b="0" dirty="0" smtClean="0"/>
            </a:br>
            <a:endParaRPr lang="en-US" altLang="cs-CZ" sz="2400" b="0" dirty="0" smtClean="0"/>
          </a:p>
        </p:txBody>
      </p:sp>
      <p:sp>
        <p:nvSpPr>
          <p:cNvPr id="2051" name="Title 6"/>
          <p:cNvSpPr txBox="1">
            <a:spLocks/>
          </p:cNvSpPr>
          <p:nvPr/>
        </p:nvSpPr>
        <p:spPr bwMode="auto">
          <a:xfrm>
            <a:off x="482599" y="6119813"/>
            <a:ext cx="85693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r>
              <a:rPr lang="pl-PL" altLang="cs-CZ" sz="1600" b="1" dirty="0" smtClean="0">
                <a:solidFill>
                  <a:srgbClr val="000000"/>
                </a:solidFill>
              </a:rPr>
              <a:t>Praha, 6. listopadu 2019</a:t>
            </a:r>
            <a:endParaRPr lang="pl-PL" altLang="cs-CZ" sz="1600" b="1" dirty="0">
              <a:solidFill>
                <a:srgbClr val="000000"/>
              </a:solidFill>
            </a:endParaRPr>
          </a:p>
          <a:p>
            <a:endParaRPr lang="pl-PL" altLang="cs-CZ" sz="1600" b="1" dirty="0">
              <a:solidFill>
                <a:srgbClr val="000000"/>
              </a:solidFill>
            </a:endParaRPr>
          </a:p>
          <a:p>
            <a:endParaRPr lang="en-US" altLang="cs-CZ" sz="1600" b="1" dirty="0">
              <a:solidFill>
                <a:srgbClr val="000000"/>
              </a:solidFill>
            </a:endParaRP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6011863"/>
            <a:ext cx="3563938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838" y="6119813"/>
            <a:ext cx="3563937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39477"/>
            <a:ext cx="9072563" cy="1258887"/>
          </a:xfrm>
        </p:spPr>
        <p:txBody>
          <a:bodyPr/>
          <a:lstStyle/>
          <a:p>
            <a:r>
              <a:rPr lang="cs-CZ" sz="2800" dirty="0" smtClean="0"/>
              <a:t>Trendy 2012 až 2015</a:t>
            </a:r>
            <a:br>
              <a:rPr lang="cs-CZ" sz="2800" dirty="0" smtClean="0"/>
            </a:br>
            <a:r>
              <a:rPr lang="cs-CZ" sz="2800" dirty="0" smtClean="0"/>
              <a:t>Prevalence kuřáctví v závislosti na SES</a:t>
            </a:r>
            <a:endParaRPr lang="cs-CZ" sz="28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7033985"/>
              </p:ext>
            </p:extLst>
          </p:nvPr>
        </p:nvGraphicFramePr>
        <p:xfrm>
          <a:off x="504824" y="2397125"/>
          <a:ext cx="7847855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41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39477"/>
            <a:ext cx="9072563" cy="1258887"/>
          </a:xfrm>
        </p:spPr>
        <p:txBody>
          <a:bodyPr/>
          <a:lstStyle/>
          <a:p>
            <a:r>
              <a:rPr lang="cs-CZ" sz="2800" dirty="0" smtClean="0"/>
              <a:t>Trendy 2012 až 2015</a:t>
            </a:r>
            <a:br>
              <a:rPr lang="cs-CZ" sz="2800" dirty="0" smtClean="0"/>
            </a:br>
            <a:r>
              <a:rPr lang="cs-CZ" sz="2800" dirty="0" smtClean="0"/>
              <a:t>Spotřeba v závislosti na SES</a:t>
            </a:r>
            <a:endParaRPr lang="cs-CZ" sz="2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5762339"/>
              </p:ext>
            </p:extLst>
          </p:nvPr>
        </p:nvGraphicFramePr>
        <p:xfrm>
          <a:off x="504824" y="2397125"/>
          <a:ext cx="8279903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23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39477"/>
            <a:ext cx="9072563" cy="1258887"/>
          </a:xfrm>
        </p:spPr>
        <p:txBody>
          <a:bodyPr/>
          <a:lstStyle/>
          <a:p>
            <a:r>
              <a:rPr lang="cs-CZ" sz="2800" dirty="0" smtClean="0"/>
              <a:t>Trendy 2012 až 2015</a:t>
            </a:r>
            <a:br>
              <a:rPr lang="cs-CZ" sz="2800" dirty="0" smtClean="0"/>
            </a:br>
            <a:r>
              <a:rPr lang="cs-CZ" sz="2800" dirty="0" smtClean="0"/>
              <a:t>Poměr iniciace v závislosti na SES</a:t>
            </a:r>
            <a:endParaRPr lang="cs-CZ" sz="2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4356320"/>
              </p:ext>
            </p:extLst>
          </p:nvPr>
        </p:nvGraphicFramePr>
        <p:xfrm>
          <a:off x="504824" y="2397125"/>
          <a:ext cx="7847855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013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39477"/>
            <a:ext cx="9072563" cy="1258887"/>
          </a:xfrm>
        </p:spPr>
        <p:txBody>
          <a:bodyPr/>
          <a:lstStyle/>
          <a:p>
            <a:r>
              <a:rPr lang="cs-CZ" sz="2800" dirty="0" smtClean="0"/>
              <a:t>Trendy 2012 až 2015</a:t>
            </a:r>
            <a:br>
              <a:rPr lang="cs-CZ" sz="2800" dirty="0" smtClean="0"/>
            </a:br>
            <a:r>
              <a:rPr lang="cs-CZ" sz="2800" dirty="0" smtClean="0"/>
              <a:t>Poměr ukončení v závislosti na SES</a:t>
            </a:r>
            <a:endParaRPr lang="cs-CZ" sz="2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1299436"/>
              </p:ext>
            </p:extLst>
          </p:nvPr>
        </p:nvGraphicFramePr>
        <p:xfrm>
          <a:off x="504824" y="2397125"/>
          <a:ext cx="8639943" cy="435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747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800" y="1403573"/>
            <a:ext cx="8997950" cy="49561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Studie prokázala, že kompozitní index socioekonomického statutu je užitečným nástrojem pro analýzu nerovností v prevalenci kouření a dalších indikátorů spojených s kouřením.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Nerovnosti ve zdraví jsou ve významné míře determinovány rozdíly v socioekonomickém postavení.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Opatření zaměřená na snižování nerovností ve zdraví musí počítat s kouřením jako významným rizikovým faktorem do značné míry ovlivňovaným socioekonomickým postavením.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Podobně, programy </a:t>
            </a:r>
            <a:r>
              <a:rPr lang="cs-CZ" sz="2400" dirty="0" smtClean="0"/>
              <a:t>zaměřené na omezování kouření tabáku by měly reflektovat odlišné potřeby kuřáků v závislosti na 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Zvláště potřebné je hledat </a:t>
            </a:r>
            <a:r>
              <a:rPr lang="cs-CZ" sz="2400" dirty="0" smtClean="0"/>
              <a:t>účinné přístupy odvykání pro kuř</a:t>
            </a:r>
            <a:r>
              <a:rPr lang="cs-CZ" sz="2400" dirty="0" smtClean="0"/>
              <a:t>áky s nízkým socioekonomickým postavením.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85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Když mluvíme o </a:t>
            </a:r>
            <a:r>
              <a:rPr lang="cs-CZ" sz="2800" dirty="0" smtClean="0"/>
              <a:t>kouření…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808" y="1475581"/>
            <a:ext cx="8997950" cy="495617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1800" dirty="0" smtClean="0"/>
              <a:t>22% světové populace kouří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1800" dirty="0" smtClean="0"/>
              <a:t>Ročně lze na vrub kouření tabáku připsat 6 miliónu úmrtí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1800" dirty="0" smtClean="0"/>
              <a:t>V Evropě se kouření podílí na roční mortalitě 16 %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cs-CZ" sz="1800" dirty="0" smtClean="0"/>
              <a:t>V ČR kouří 30% dospělých, denních kuřáků je asi 1,7 miliónu, na nemoci </a:t>
            </a:r>
            <a:r>
              <a:rPr lang="cs-CZ" sz="1800" dirty="0"/>
              <a:t>souvisící s kouřením </a:t>
            </a:r>
            <a:r>
              <a:rPr lang="cs-CZ" sz="1800" dirty="0" smtClean="0"/>
              <a:t>umírá ročně 15 až 17 tisíc lidí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cs-CZ" sz="20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88058511"/>
              </p:ext>
            </p:extLst>
          </p:nvPr>
        </p:nvGraphicFramePr>
        <p:xfrm>
          <a:off x="1799952" y="3419797"/>
          <a:ext cx="604867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99952" y="6876181"/>
            <a:ext cx="5976664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Prevalence kuřáctví v ČR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279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 a zdravotní dopady kouření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800226"/>
            <a:ext cx="8997950" cy="2483668"/>
          </a:xfrm>
        </p:spPr>
        <p:txBody>
          <a:bodyPr/>
          <a:lstStyle/>
          <a:p>
            <a:r>
              <a:rPr lang="cs-CZ" sz="2400" dirty="0" smtClean="0"/>
              <a:t>Nemocnost a úmrtnost souvisící s kouřením je výrazně ovlivněna demografickými proměnnými </a:t>
            </a:r>
            <a:r>
              <a:rPr lang="cs-CZ" sz="2400" dirty="0" smtClean="0"/>
              <a:t>(zejména pohlaví a </a:t>
            </a:r>
            <a:r>
              <a:rPr lang="cs-CZ" sz="2400" dirty="0" smtClean="0"/>
              <a:t>věk) a socioekonomickým postavením. </a:t>
            </a:r>
          </a:p>
          <a:p>
            <a:r>
              <a:rPr lang="cs-CZ" sz="2400" dirty="0" smtClean="0"/>
              <a:t>Ve vyspělých zemích je vyšší prevalence kouření a tedy i vyšší míra nemocnosti a úmrtnosti spojována s  nízkým SES.</a:t>
            </a:r>
          </a:p>
          <a:p>
            <a:r>
              <a:rPr lang="cs-CZ" sz="2400" dirty="0" smtClean="0"/>
              <a:t>Platí, že s rostoucími rozdíly v SES roste i nerovnost ve zdraví.</a:t>
            </a:r>
          </a:p>
          <a:p>
            <a:r>
              <a:rPr lang="cs-CZ" sz="2400" i="1" dirty="0" smtClean="0"/>
              <a:t>	</a:t>
            </a:r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765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Definice SES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9113" y="1403573"/>
            <a:ext cx="8997950" cy="4956175"/>
          </a:xfrm>
        </p:spPr>
        <p:txBody>
          <a:bodyPr/>
          <a:lstStyle/>
          <a:p>
            <a:r>
              <a:rPr lang="cs-CZ" sz="2000" dirty="0" smtClean="0"/>
              <a:t>SES bývá definován různě. Ve výzkumech kuřáckého chování se zpravidla jako ukazatel SES používá </a:t>
            </a:r>
            <a:r>
              <a:rPr lang="cs-CZ" sz="2000" dirty="0" smtClean="0"/>
              <a:t>úroveň vzdělání </a:t>
            </a:r>
            <a:r>
              <a:rPr lang="cs-CZ" sz="2000" dirty="0" smtClean="0"/>
              <a:t>nebo </a:t>
            </a:r>
            <a:r>
              <a:rPr lang="cs-CZ" sz="2000" dirty="0" smtClean="0"/>
              <a:t>výše příjmu </a:t>
            </a:r>
            <a:r>
              <a:rPr lang="cs-CZ" sz="2000" dirty="0" smtClean="0"/>
              <a:t>(</a:t>
            </a:r>
            <a:r>
              <a:rPr lang="cs-CZ" sz="2000" dirty="0" err="1" smtClean="0"/>
              <a:t>Schaap</a:t>
            </a:r>
            <a:r>
              <a:rPr lang="cs-CZ" sz="2000" dirty="0" smtClean="0"/>
              <a:t>, Kunst, 2009; </a:t>
            </a:r>
            <a:r>
              <a:rPr lang="cs-CZ" sz="2000" dirty="0" err="1" smtClean="0"/>
              <a:t>Hiscock</a:t>
            </a:r>
            <a:r>
              <a:rPr lang="cs-CZ" sz="2000" dirty="0" smtClean="0"/>
              <a:t> et al. 2012).</a:t>
            </a:r>
          </a:p>
          <a:p>
            <a:r>
              <a:rPr lang="cs-CZ" sz="2000" dirty="0" smtClean="0"/>
              <a:t>V našich podmínkách nevystačíme s jednou proměnnou jako spolehlivým ukazatelem SES, současně zde chybí obecně sdílený standard pro konstrukci SES (Šafr, 2005; </a:t>
            </a:r>
            <a:r>
              <a:rPr lang="cs-CZ" sz="2000" dirty="0" err="1" smtClean="0"/>
              <a:t>Kreidl</a:t>
            </a:r>
            <a:r>
              <a:rPr lang="cs-CZ" sz="2000" dirty="0" smtClean="0"/>
              <a:t>, Hošková, 2008). Proto jsme vytvořili kompozitní index, který zahrnuje </a:t>
            </a:r>
            <a:r>
              <a:rPr lang="cs-CZ" sz="2000" dirty="0" smtClean="0"/>
              <a:t>vzdělání</a:t>
            </a:r>
            <a:r>
              <a:rPr lang="cs-CZ" sz="2000" dirty="0" smtClean="0"/>
              <a:t>, výši příjmu a společenskou prestiž zaměstnání. </a:t>
            </a:r>
          </a:p>
          <a:p>
            <a:r>
              <a:rPr lang="cs-CZ" sz="1400" dirty="0" err="1" smtClean="0"/>
              <a:t>Hiscock</a:t>
            </a:r>
            <a:r>
              <a:rPr lang="cs-CZ" sz="1400" dirty="0"/>
              <a:t>, R., </a:t>
            </a:r>
            <a:r>
              <a:rPr lang="cs-CZ" sz="1400" dirty="0" err="1"/>
              <a:t>Bauld</a:t>
            </a:r>
            <a:r>
              <a:rPr lang="cs-CZ" sz="1400" dirty="0"/>
              <a:t>, L., Amos, A., Fidler, J. A., &amp; </a:t>
            </a:r>
            <a:r>
              <a:rPr lang="cs-CZ" sz="1400" dirty="0" err="1"/>
              <a:t>Munafò</a:t>
            </a:r>
            <a:r>
              <a:rPr lang="cs-CZ" sz="1400" dirty="0"/>
              <a:t>, M. (2012). </a:t>
            </a:r>
            <a:r>
              <a:rPr lang="cs-CZ" sz="1400" dirty="0" err="1"/>
              <a:t>Socioeconomic</a:t>
            </a:r>
            <a:r>
              <a:rPr lang="cs-CZ" sz="1400" dirty="0"/>
              <a:t> status and smoking: a </a:t>
            </a:r>
            <a:r>
              <a:rPr lang="cs-CZ" sz="1400" dirty="0" err="1"/>
              <a:t>review</a:t>
            </a:r>
            <a:r>
              <a:rPr lang="cs-CZ" sz="1400" dirty="0"/>
              <a:t>. </a:t>
            </a:r>
            <a:r>
              <a:rPr lang="cs-CZ" sz="1400" i="1" dirty="0" err="1"/>
              <a:t>Annals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New York </a:t>
            </a:r>
            <a:r>
              <a:rPr lang="cs-CZ" sz="1400" i="1" dirty="0" err="1"/>
              <a:t>Academy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smtClean="0"/>
              <a:t>Sciences</a:t>
            </a:r>
            <a:r>
              <a:rPr lang="cs-CZ" sz="1400" dirty="0" smtClean="0"/>
              <a:t>,</a:t>
            </a:r>
            <a:r>
              <a:rPr lang="cs-CZ" sz="1400" i="1" dirty="0" smtClean="0"/>
              <a:t>1248</a:t>
            </a:r>
            <a:r>
              <a:rPr lang="cs-CZ" sz="1400" dirty="0" smtClean="0"/>
              <a:t>(1),107-123.</a:t>
            </a:r>
          </a:p>
          <a:p>
            <a:r>
              <a:rPr lang="cs-CZ" sz="1400" dirty="0" err="1" smtClean="0"/>
              <a:t>Schaap</a:t>
            </a:r>
            <a:r>
              <a:rPr lang="cs-CZ" sz="1400" dirty="0"/>
              <a:t>, M. M., &amp; Kunst, A. E. (2009). Monitoring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socio-economic</a:t>
            </a:r>
            <a:r>
              <a:rPr lang="cs-CZ" sz="1400" dirty="0"/>
              <a:t> </a:t>
            </a:r>
            <a:r>
              <a:rPr lang="cs-CZ" sz="1400" dirty="0" err="1"/>
              <a:t>inequalities</a:t>
            </a:r>
            <a:r>
              <a:rPr lang="cs-CZ" sz="1400" dirty="0"/>
              <a:t> in smoking: </a:t>
            </a:r>
            <a:r>
              <a:rPr lang="cs-CZ" sz="1400" dirty="0" err="1"/>
              <a:t>learning</a:t>
            </a:r>
            <a:r>
              <a:rPr lang="cs-CZ" sz="1400" dirty="0"/>
              <a:t> </a:t>
            </a:r>
            <a:r>
              <a:rPr lang="cs-CZ" sz="1400" dirty="0" err="1"/>
              <a:t>from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experiences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recent</a:t>
            </a:r>
            <a:r>
              <a:rPr lang="cs-CZ" sz="1400" dirty="0"/>
              <a:t> </a:t>
            </a:r>
            <a:r>
              <a:rPr lang="cs-CZ" sz="1400" dirty="0" err="1"/>
              <a:t>scientific</a:t>
            </a:r>
            <a:r>
              <a:rPr lang="cs-CZ" sz="1400" dirty="0"/>
              <a:t> </a:t>
            </a:r>
            <a:r>
              <a:rPr lang="cs-CZ" sz="1400" dirty="0" err="1"/>
              <a:t>studies</a:t>
            </a:r>
            <a:r>
              <a:rPr lang="cs-CZ" sz="1400" dirty="0"/>
              <a:t>. </a:t>
            </a:r>
            <a:r>
              <a:rPr lang="cs-CZ" sz="1400" i="1" dirty="0"/>
              <a:t>Public </a:t>
            </a:r>
            <a:r>
              <a:rPr lang="cs-CZ" sz="1400" i="1" dirty="0" err="1"/>
              <a:t>health</a:t>
            </a:r>
            <a:r>
              <a:rPr lang="cs-CZ" sz="1400" dirty="0"/>
              <a:t>, </a:t>
            </a:r>
            <a:r>
              <a:rPr lang="cs-CZ" sz="1400" i="1" dirty="0"/>
              <a:t>123</a:t>
            </a:r>
            <a:r>
              <a:rPr lang="cs-CZ" sz="1400" dirty="0"/>
              <a:t>(2), 103-109</a:t>
            </a:r>
            <a:r>
              <a:rPr lang="cs-CZ" sz="1400" dirty="0" smtClean="0"/>
              <a:t>.</a:t>
            </a:r>
          </a:p>
          <a:p>
            <a:r>
              <a:rPr lang="cs-CZ" sz="1400" dirty="0" err="1"/>
              <a:t>Kreidl</a:t>
            </a:r>
            <a:r>
              <a:rPr lang="cs-CZ" sz="1400" dirty="0"/>
              <a:t>, M., &amp; Hošková, L. (2008). Strategie měření socioekonomického statusu a zdraví v sociologických publikacích. </a:t>
            </a:r>
            <a:r>
              <a:rPr lang="cs-CZ" sz="1400" i="1" dirty="0"/>
              <a:t>Data a výzkum-SDA </a:t>
            </a:r>
            <a:r>
              <a:rPr lang="cs-CZ" sz="1400" i="1" dirty="0" err="1"/>
              <a:t>Info</a:t>
            </a:r>
            <a:r>
              <a:rPr lang="cs-CZ" sz="1400" dirty="0"/>
              <a:t>, </a:t>
            </a:r>
            <a:r>
              <a:rPr lang="cs-CZ" sz="1400" i="1" dirty="0"/>
              <a:t>2</a:t>
            </a:r>
            <a:r>
              <a:rPr lang="cs-CZ" sz="1400" dirty="0"/>
              <a:t>(2), 131-154</a:t>
            </a:r>
            <a:r>
              <a:rPr lang="cs-CZ" sz="1400" dirty="0" smtClean="0"/>
              <a:t>.</a:t>
            </a:r>
          </a:p>
          <a:p>
            <a:r>
              <a:rPr lang="cs-CZ" sz="1400" dirty="0"/>
              <a:t>Šafr, J. (2005). Nové a alternativní přístupy k měření vertikální sociální struktury. </a:t>
            </a:r>
            <a:r>
              <a:rPr lang="cs-CZ" sz="1400" i="1" dirty="0"/>
              <a:t>SDA </a:t>
            </a:r>
            <a:r>
              <a:rPr lang="cs-CZ" sz="1400" i="1" dirty="0" err="1"/>
              <a:t>Info</a:t>
            </a:r>
            <a:r>
              <a:rPr lang="cs-CZ" sz="1400" dirty="0"/>
              <a:t>, </a:t>
            </a:r>
            <a:r>
              <a:rPr lang="cs-CZ" sz="1400" i="1" dirty="0"/>
              <a:t>1</a:t>
            </a:r>
            <a:r>
              <a:rPr lang="cs-CZ" sz="1400" dirty="0"/>
              <a:t>, 12-14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9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SES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3313816"/>
              </p:ext>
            </p:extLst>
          </p:nvPr>
        </p:nvGraphicFramePr>
        <p:xfrm>
          <a:off x="1439912" y="2699717"/>
          <a:ext cx="6660802" cy="312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14704" y="1619597"/>
            <a:ext cx="2365368" cy="1122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Vysoký 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Vyšší střední 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Nižší střední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Nízký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53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Soubory (2012, 2013, 2014, 2015)</a:t>
            </a:r>
          </a:p>
          <a:p>
            <a:r>
              <a:rPr lang="cs-CZ" dirty="0"/>
              <a:t>	</a:t>
            </a:r>
            <a:r>
              <a:rPr lang="cs-CZ" dirty="0" smtClean="0"/>
              <a:t>N </a:t>
            </a:r>
            <a:r>
              <a:rPr lang="cs-CZ" dirty="0" smtClean="0"/>
              <a:t>= +/- </a:t>
            </a:r>
            <a:r>
              <a:rPr lang="cs-CZ" dirty="0" smtClean="0"/>
              <a:t>1800, reprezentativní pro ČR podle pohlaví věku a místa </a:t>
            </a:r>
            <a:r>
              <a:rPr lang="cs-CZ" dirty="0" smtClean="0"/>
              <a:t>bydliště</a:t>
            </a:r>
            <a:endParaRPr lang="cs-CZ" dirty="0" smtClean="0"/>
          </a:p>
          <a:p>
            <a:r>
              <a:rPr lang="cs-CZ" dirty="0" smtClean="0"/>
              <a:t>F:F řízený rozhovor, otázky na kouření – česká </a:t>
            </a:r>
            <a:r>
              <a:rPr lang="cs-CZ" dirty="0" smtClean="0"/>
              <a:t>verze </a:t>
            </a:r>
            <a:r>
              <a:rPr lang="cs-CZ" dirty="0" smtClean="0"/>
              <a:t>TQS (CDC)</a:t>
            </a:r>
          </a:p>
          <a:p>
            <a:r>
              <a:rPr lang="cs-CZ" dirty="0" smtClean="0"/>
              <a:t>Indikátory kouření sledované ve vztahu k SES</a:t>
            </a:r>
          </a:p>
          <a:p>
            <a:r>
              <a:rPr lang="cs-CZ" dirty="0"/>
              <a:t>	</a:t>
            </a:r>
            <a:r>
              <a:rPr lang="cs-CZ" dirty="0" smtClean="0"/>
              <a:t>prevalence kouření, spotřeba, poměr iniciace (</a:t>
            </a:r>
            <a:r>
              <a:rPr lang="cs-CZ" dirty="0" err="1" smtClean="0"/>
              <a:t>initiation</a:t>
            </a:r>
            <a:r>
              <a:rPr lang="cs-CZ" dirty="0" smtClean="0"/>
              <a:t> ratio), poměr ukončení (</a:t>
            </a:r>
            <a:r>
              <a:rPr lang="cs-CZ" dirty="0" err="1" smtClean="0"/>
              <a:t>quit</a:t>
            </a:r>
            <a:r>
              <a:rPr lang="cs-CZ" dirty="0" smtClean="0"/>
              <a:t> ratio)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8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832" y="683493"/>
            <a:ext cx="6804025" cy="898525"/>
          </a:xfrm>
        </p:spPr>
        <p:txBody>
          <a:bodyPr/>
          <a:lstStyle/>
          <a:p>
            <a:r>
              <a:rPr lang="cs-CZ" sz="2800" dirty="0" smtClean="0"/>
              <a:t>Deskripce kuřáckého statusu a SES</a:t>
            </a:r>
            <a:br>
              <a:rPr lang="cs-CZ" sz="2800" dirty="0" smtClean="0"/>
            </a:br>
            <a:r>
              <a:rPr lang="cs-CZ" sz="2800" dirty="0" smtClean="0"/>
              <a:t>(data za rok 2015)</a:t>
            </a:r>
            <a:endParaRPr lang="cs-CZ" sz="28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012566"/>
              </p:ext>
            </p:extLst>
          </p:nvPr>
        </p:nvGraphicFramePr>
        <p:xfrm>
          <a:off x="719832" y="1835621"/>
          <a:ext cx="396044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561138011"/>
              </p:ext>
            </p:extLst>
          </p:nvPr>
        </p:nvGraphicFramePr>
        <p:xfrm>
          <a:off x="4896296" y="1835621"/>
          <a:ext cx="4728361" cy="3536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6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Vztah mezi socioekonomickým</a:t>
            </a:r>
            <a:br>
              <a:rPr lang="cs-CZ" sz="2800" dirty="0" smtClean="0"/>
            </a:br>
            <a:r>
              <a:rPr lang="cs-CZ" sz="2800" dirty="0" smtClean="0"/>
              <a:t>statusem a kouřením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345549"/>
              </p:ext>
            </p:extLst>
          </p:nvPr>
        </p:nvGraphicFramePr>
        <p:xfrm>
          <a:off x="539750" y="1800225"/>
          <a:ext cx="8997950" cy="495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7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3535" y="539477"/>
            <a:ext cx="6804025" cy="898525"/>
          </a:xfrm>
        </p:spPr>
        <p:txBody>
          <a:bodyPr/>
          <a:lstStyle/>
          <a:p>
            <a:r>
              <a:rPr lang="cs-CZ" sz="2800" dirty="0" smtClean="0"/>
              <a:t>Regresní analýza: SES jako prediktor</a:t>
            </a:r>
            <a:br>
              <a:rPr lang="cs-CZ" sz="2800" dirty="0" smtClean="0"/>
            </a:br>
            <a:r>
              <a:rPr lang="cs-CZ" sz="2800" dirty="0" smtClean="0"/>
              <a:t>indikátorů kouření (smoking </a:t>
            </a:r>
            <a:r>
              <a:rPr lang="cs-CZ" sz="2800" dirty="0" err="1" smtClean="0"/>
              <a:t>outcomes</a:t>
            </a:r>
            <a:r>
              <a:rPr lang="cs-CZ" sz="2800" dirty="0" smtClean="0"/>
              <a:t>)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692274"/>
              </p:ext>
            </p:extLst>
          </p:nvPr>
        </p:nvGraphicFramePr>
        <p:xfrm>
          <a:off x="503808" y="2267669"/>
          <a:ext cx="8908415" cy="4327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7095">
                  <a:extLst>
                    <a:ext uri="{9D8B030D-6E8A-4147-A177-3AD203B41FA5}">
                      <a16:colId xmlns:a16="http://schemas.microsoft.com/office/drawing/2014/main" val="2345808762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159862665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3161449369"/>
                    </a:ext>
                  </a:extLst>
                </a:gridCol>
                <a:gridCol w="1350645">
                  <a:extLst>
                    <a:ext uri="{9D8B030D-6E8A-4147-A177-3AD203B41FA5}">
                      <a16:colId xmlns:a16="http://schemas.microsoft.com/office/drawing/2014/main" val="1453024391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1215287581"/>
                    </a:ext>
                  </a:extLst>
                </a:gridCol>
                <a:gridCol w="1350645">
                  <a:extLst>
                    <a:ext uri="{9D8B030D-6E8A-4147-A177-3AD203B41FA5}">
                      <a16:colId xmlns:a16="http://schemas.microsoft.com/office/drawing/2014/main" val="34815094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Současný kuřák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</a:t>
                      </a:r>
                      <a:r>
                        <a:rPr lang="cs-CZ" sz="1400" dirty="0" err="1" smtClean="0">
                          <a:effectLst/>
                        </a:rPr>
                        <a:t>enní</a:t>
                      </a:r>
                      <a:r>
                        <a:rPr lang="cs-CZ" sz="1400" dirty="0" smtClean="0">
                          <a:effectLst/>
                        </a:rPr>
                        <a:t> kuřák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Spotřeba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Poměr iniciace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Poměr ukončení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492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SES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9801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	</a:t>
                      </a:r>
                      <a:r>
                        <a:rPr lang="cs-CZ" sz="1400" dirty="0" smtClean="0">
                          <a:effectLst/>
                        </a:rPr>
                        <a:t>Nízký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2.60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</a:t>
                      </a:r>
                      <a:r>
                        <a:rPr lang="en-GB" sz="1400" dirty="0">
                          <a:effectLst/>
                        </a:rPr>
                        <a:t>1.36; 4.97)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3.27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(1.61</a:t>
                      </a:r>
                      <a:r>
                        <a:rPr lang="en-GB" sz="1400" dirty="0">
                          <a:effectLst/>
                        </a:rPr>
                        <a:t>; 6.65)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1.41 </a:t>
                      </a:r>
                      <a:endParaRPr lang="cs-CZ" sz="1400" b="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effectLst/>
                        </a:rPr>
                        <a:t>(</a:t>
                      </a:r>
                      <a:r>
                        <a:rPr lang="en-GB" sz="1400" dirty="0" smtClean="0">
                          <a:effectLst/>
                        </a:rPr>
                        <a:t>-</a:t>
                      </a:r>
                      <a:r>
                        <a:rPr lang="en-GB" sz="1400" dirty="0">
                          <a:effectLst/>
                        </a:rPr>
                        <a:t>2.50; 5.31)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2.23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(1.26</a:t>
                      </a:r>
                      <a:r>
                        <a:rPr lang="en-GB" sz="1400" dirty="0">
                          <a:effectLst/>
                        </a:rPr>
                        <a:t>; 3.95)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0.56</a:t>
                      </a:r>
                      <a:endParaRPr lang="cs-CZ" sz="14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(0.23</a:t>
                      </a:r>
                      <a:r>
                        <a:rPr lang="en-GB" sz="1400" i="1" dirty="0">
                          <a:effectLst/>
                        </a:rPr>
                        <a:t>; 1.32)</a:t>
                      </a:r>
                      <a:endParaRPr lang="cs-CZ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391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	</a:t>
                      </a:r>
                      <a:r>
                        <a:rPr lang="cs-CZ" sz="1400" dirty="0" smtClean="0">
                          <a:effectLst/>
                        </a:rPr>
                        <a:t>Nižší střední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2.02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(1.25</a:t>
                      </a:r>
                      <a:r>
                        <a:rPr lang="en-GB" sz="1400" dirty="0">
                          <a:effectLst/>
                        </a:rPr>
                        <a:t>; 3.27)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2.40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(1.39</a:t>
                      </a:r>
                      <a:r>
                        <a:rPr lang="en-GB" sz="1400" dirty="0">
                          <a:effectLst/>
                        </a:rPr>
                        <a:t>; 4.14)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0.72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(-</a:t>
                      </a:r>
                      <a:r>
                        <a:rPr lang="en-GB" sz="1400" dirty="0">
                          <a:effectLst/>
                        </a:rPr>
                        <a:t>1.65; 3.08)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1.93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(1.30</a:t>
                      </a:r>
                      <a:r>
                        <a:rPr lang="en-GB" sz="1400" dirty="0">
                          <a:effectLst/>
                        </a:rPr>
                        <a:t>; 2.86)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0.73</a:t>
                      </a:r>
                      <a:endParaRPr lang="cs-CZ" sz="14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(0.39</a:t>
                      </a:r>
                      <a:r>
                        <a:rPr lang="en-GB" sz="1400" i="1" dirty="0">
                          <a:effectLst/>
                        </a:rPr>
                        <a:t>; 1.35)</a:t>
                      </a:r>
                      <a:endParaRPr lang="cs-CZ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6509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	</a:t>
                      </a:r>
                      <a:r>
                        <a:rPr lang="cs-CZ" sz="1400" dirty="0" smtClean="0">
                          <a:effectLst/>
                        </a:rPr>
                        <a:t>Vyšší střední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1.80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(1.15</a:t>
                      </a:r>
                      <a:r>
                        <a:rPr lang="en-GB" sz="1400" dirty="0">
                          <a:effectLst/>
                        </a:rPr>
                        <a:t>; 2.82)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1.79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(1.06</a:t>
                      </a:r>
                      <a:r>
                        <a:rPr lang="en-GB" sz="1400" dirty="0">
                          <a:effectLst/>
                        </a:rPr>
                        <a:t>; 3.00)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0.00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1.54</a:t>
                      </a:r>
                      <a:endParaRPr lang="cs-CZ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(1.08</a:t>
                      </a:r>
                      <a:r>
                        <a:rPr lang="en-GB" sz="1400" dirty="0">
                          <a:effectLst/>
                        </a:rPr>
                        <a:t>; 2.22)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0.67</a:t>
                      </a:r>
                      <a:endParaRPr lang="cs-CZ" sz="1400" i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(0.37</a:t>
                      </a:r>
                      <a:r>
                        <a:rPr lang="en-GB" sz="1400" i="1" dirty="0">
                          <a:effectLst/>
                        </a:rPr>
                        <a:t>; 1.19)</a:t>
                      </a:r>
                      <a:endParaRPr lang="cs-CZ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9724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	</a:t>
                      </a:r>
                      <a:r>
                        <a:rPr lang="cs-CZ" sz="1400" dirty="0" smtClean="0">
                          <a:effectLst/>
                        </a:rPr>
                        <a:t>Vysoký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dirty="0" smtClean="0">
                          <a:effectLst/>
                        </a:rPr>
                        <a:t>2.81</a:t>
                      </a:r>
                      <a:endParaRPr lang="cs-CZ" sz="14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(-</a:t>
                      </a:r>
                      <a:r>
                        <a:rPr lang="en-GB" sz="1400" dirty="0">
                          <a:effectLst/>
                        </a:rPr>
                        <a:t>6.88; 1.26)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1.00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</a:rPr>
                        <a:t>1.00</a:t>
                      </a:r>
                      <a:endParaRPr lang="cs-CZ" sz="1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672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0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4028</TotalTime>
  <Words>637</Words>
  <Application>Microsoft Office PowerPoint</Application>
  <PresentationFormat>Vlastní</PresentationFormat>
  <Paragraphs>104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MS PGothic</vt:lpstr>
      <vt:lpstr>Arial</vt:lpstr>
      <vt:lpstr>Arial Unicode MS</vt:lpstr>
      <vt:lpstr>Calibri</vt:lpstr>
      <vt:lpstr>Times New Roman</vt:lpstr>
      <vt:lpstr>Wingdings</vt:lpstr>
      <vt:lpstr>Office Theme</vt:lpstr>
      <vt:lpstr>Kouření a socioekonomický status  Ladislav Csémy, Hana Sovinová, Zuzana Dvořáková  Národní ústav duševního zdraví Centrum epidemiologického a klinického výzkumu závislostí  </vt:lpstr>
      <vt:lpstr>Když mluvíme o kouření…</vt:lpstr>
      <vt:lpstr>SES a zdravotní dopady kouření</vt:lpstr>
      <vt:lpstr>Definice SES</vt:lpstr>
      <vt:lpstr>Kategorie SES</vt:lpstr>
      <vt:lpstr>Metody</vt:lpstr>
      <vt:lpstr>Deskripce kuřáckého statusu a SES (data za rok 2015)</vt:lpstr>
      <vt:lpstr>Vztah mezi socioekonomickým statusem a kouřením</vt:lpstr>
      <vt:lpstr>Regresní analýza: SES jako prediktor indikátorů kouření (smoking outcomes)</vt:lpstr>
      <vt:lpstr>Trendy 2012 až 2015 Prevalence kuřáctví v závislosti na SES</vt:lpstr>
      <vt:lpstr>Trendy 2012 až 2015 Spotřeba v závislosti na SES</vt:lpstr>
      <vt:lpstr>Trendy 2012 až 2015 Poměr iniciace v závislosti na SES</vt:lpstr>
      <vt:lpstr>Trendy 2012 až 2015 Poměr ukončení v závislosti na SES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Štěpán Marko</dc:creator>
  <cp:lastModifiedBy>Csemy Ladislav</cp:lastModifiedBy>
  <cp:revision>288</cp:revision>
  <cp:lastPrinted>2015-03-19T12:57:10Z</cp:lastPrinted>
  <dcterms:created xsi:type="dcterms:W3CDTF">2013-12-08T19:32:52Z</dcterms:created>
  <dcterms:modified xsi:type="dcterms:W3CDTF">2019-11-06T07:06:31Z</dcterms:modified>
</cp:coreProperties>
</file>