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70" r:id="rId3"/>
    <p:sldId id="293" r:id="rId4"/>
    <p:sldId id="271" r:id="rId5"/>
    <p:sldId id="272" r:id="rId6"/>
    <p:sldId id="274" r:id="rId7"/>
    <p:sldId id="275" r:id="rId8"/>
    <p:sldId id="276" r:id="rId9"/>
    <p:sldId id="277" r:id="rId10"/>
    <p:sldId id="278" r:id="rId11"/>
    <p:sldId id="280" r:id="rId12"/>
    <p:sldId id="292" r:id="rId13"/>
    <p:sldId id="279" r:id="rId14"/>
    <p:sldId id="281" r:id="rId15"/>
    <p:sldId id="267" r:id="rId16"/>
    <p:sldId id="283" r:id="rId17"/>
    <p:sldId id="284" r:id="rId18"/>
    <p:sldId id="285" r:id="rId19"/>
    <p:sldId id="286" r:id="rId20"/>
    <p:sldId id="294" r:id="rId21"/>
    <p:sldId id="287" r:id="rId22"/>
    <p:sldId id="288" r:id="rId23"/>
    <p:sldId id="295" r:id="rId24"/>
    <p:sldId id="296" r:id="rId25"/>
    <p:sldId id="297" r:id="rId26"/>
    <p:sldId id="269" r:id="rId27"/>
    <p:sldId id="289" r:id="rId28"/>
    <p:sldId id="291" r:id="rId29"/>
    <p:sldId id="290" r:id="rId30"/>
    <p:sldId id="298" r:id="rId31"/>
    <p:sldId id="299" r:id="rId32"/>
    <p:sldId id="300" r:id="rId33"/>
    <p:sldId id="301" r:id="rId34"/>
    <p:sldId id="265" r:id="rId35"/>
  </p:sldIdLst>
  <p:sldSz cx="9906000" cy="6858000" type="A4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A2B"/>
    <a:srgbClr val="111E8E"/>
    <a:srgbClr val="171C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78" autoAdjust="0"/>
    <p:restoredTop sz="95941" autoAdjust="0"/>
  </p:normalViewPr>
  <p:slideViewPr>
    <p:cSldViewPr snapToGrid="0" showGuides="1">
      <p:cViewPr varScale="1">
        <p:scale>
          <a:sx n="127" d="100"/>
          <a:sy n="127" d="100"/>
        </p:scale>
        <p:origin x="498" y="12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cs-CZ" sz="1600" b="1" dirty="0" err="1">
                <a:latin typeface="Arial Narrow" panose="020B0606020202030204" pitchFamily="34" charset="0"/>
              </a:rPr>
              <a:t>Controlled</a:t>
            </a:r>
            <a:r>
              <a:rPr lang="cs-CZ" sz="1600" b="1" dirty="0">
                <a:latin typeface="Arial Narrow" panose="020B0606020202030204" pitchFamily="34" charset="0"/>
              </a:rPr>
              <a:t> </a:t>
            </a:r>
            <a:r>
              <a:rPr lang="cs-CZ" sz="1600" b="1" dirty="0" err="1">
                <a:latin typeface="Arial Narrow" panose="020B0606020202030204" pitchFamily="34" charset="0"/>
              </a:rPr>
              <a:t>products</a:t>
            </a:r>
            <a:endParaRPr lang="en-US" sz="1600" b="1" dirty="0">
              <a:latin typeface="Arial Narrow" panose="020B0606020202030204" pitchFamily="34" charset="0"/>
            </a:endParaRP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527974205587719E-2"/>
          <c:y val="0.13751512024117177"/>
          <c:w val="0.58460710075356404"/>
          <c:h val="0.73609299741963974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Kontrolované výrobky</c:v>
                </c:pt>
              </c:strCache>
            </c:strRef>
          </c:tx>
          <c:explosion val="25"/>
          <c:cat>
            <c:strRef>
              <c:f>List1!$A$2:$A$4</c:f>
              <c:strCache>
                <c:ptCount val="3"/>
                <c:pt idx="0">
                  <c:v>e. cigarettes</c:v>
                </c:pt>
                <c:pt idx="1">
                  <c:v>filling with nicotine</c:v>
                </c:pt>
                <c:pt idx="2">
                  <c:v>filling without nicotine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87</c:v>
                </c:pt>
                <c:pt idx="1">
                  <c:v>106</c:v>
                </c:pt>
                <c:pt idx="2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913049624255478"/>
          <c:y val="0.26234159132418361"/>
          <c:w val="0.37846011606627772"/>
          <c:h val="0.33035995500562432"/>
        </c:manualLayout>
      </c:layout>
      <c:overlay val="0"/>
      <c:txPr>
        <a:bodyPr/>
        <a:lstStyle/>
        <a:p>
          <a:pPr>
            <a:defRPr sz="1200">
              <a:latin typeface="Arial Narrow" panose="020B060602020203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>
                <a:latin typeface="Arial Narrow" panose="020B0606020202030204" pitchFamily="34" charset="0"/>
              </a:defRPr>
            </a:pPr>
            <a:r>
              <a:rPr lang="en-US" sz="3200" dirty="0">
                <a:latin typeface="Arial Narrow" panose="020B0606020202030204" pitchFamily="34" charset="0"/>
              </a:rPr>
              <a:t>origin</a:t>
            </a:r>
            <a:endParaRPr lang="cs-CZ" sz="3200" dirty="0"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64729428190485772"/>
          <c:y val="1.0326813901416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0797212648738397E-2"/>
          <c:y val="1.8781740876936542E-2"/>
          <c:w val="0.57027961560715457"/>
          <c:h val="0.91070181397674232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Země původu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6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7"/>
            <c:bubble3D val="0"/>
            <c:spPr>
              <a:solidFill>
                <a:srgbClr val="C00000"/>
              </a:solidFill>
            </c:spPr>
          </c:dPt>
          <c:dPt>
            <c:idx val="9"/>
            <c:bubble3D val="0"/>
            <c:spPr>
              <a:solidFill>
                <a:srgbClr val="FF0000"/>
              </a:solidFill>
            </c:spPr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 Narrow" panose="020B0606020202030204" pitchFamily="34" charset="0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latin typeface="Arial Narrow" panose="020B060602020203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List1!$A$2:$A$11</c:f>
              <c:strCache>
                <c:ptCount val="10"/>
                <c:pt idx="0">
                  <c:v>China</c:v>
                </c:pt>
                <c:pt idx="1">
                  <c:v>CZ</c:v>
                </c:pt>
                <c:pt idx="2">
                  <c:v>France</c:v>
                </c:pt>
                <c:pt idx="3">
                  <c:v>Poland</c:v>
                </c:pt>
                <c:pt idx="4">
                  <c:v>Germany</c:v>
                </c:pt>
                <c:pt idx="5">
                  <c:v>US</c:v>
                </c:pt>
                <c:pt idx="6">
                  <c:v>UK</c:v>
                </c:pt>
                <c:pt idx="7">
                  <c:v>EU</c:v>
                </c:pt>
                <c:pt idx="8">
                  <c:v>non identified not misleading</c:v>
                </c:pt>
                <c:pt idx="9">
                  <c:v>non identified misleading</c:v>
                </c:pt>
              </c:strCache>
            </c:strRef>
          </c:cat>
          <c:val>
            <c:numRef>
              <c:f>List1!$B$2:$B$11</c:f>
              <c:numCache>
                <c:formatCode>General</c:formatCode>
                <c:ptCount val="10"/>
                <c:pt idx="0">
                  <c:v>25</c:v>
                </c:pt>
                <c:pt idx="1">
                  <c:v>36</c:v>
                </c:pt>
                <c:pt idx="2">
                  <c:v>1</c:v>
                </c:pt>
                <c:pt idx="3">
                  <c:v>2</c:v>
                </c:pt>
                <c:pt idx="4">
                  <c:v>7</c:v>
                </c:pt>
                <c:pt idx="5">
                  <c:v>6</c:v>
                </c:pt>
                <c:pt idx="6">
                  <c:v>2</c:v>
                </c:pt>
                <c:pt idx="7">
                  <c:v>10</c:v>
                </c:pt>
                <c:pt idx="8">
                  <c:v>10</c:v>
                </c:pt>
                <c:pt idx="9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3383122437171391"/>
          <c:y val="0.11000042383103484"/>
          <c:w val="0.35307287866971898"/>
          <c:h val="0.86410224937939473"/>
        </c:manualLayout>
      </c:layout>
      <c:overlay val="0"/>
      <c:txPr>
        <a:bodyPr/>
        <a:lstStyle/>
        <a:p>
          <a:pPr>
            <a:defRPr sz="1800">
              <a:latin typeface="Arial Narrow" panose="020B060602020203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628254665567951"/>
          <c:y val="5.8708423919198718E-3"/>
        </c:manualLayout>
      </c:layout>
      <c:overlay val="0"/>
      <c:txPr>
        <a:bodyPr/>
        <a:lstStyle/>
        <a:p>
          <a:pPr>
            <a:defRPr sz="3200">
              <a:latin typeface="Arial Narrow" panose="020B060602020203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3036456543429208E-2"/>
          <c:y val="4.4483650166209553E-2"/>
          <c:w val="0.50909845395175979"/>
          <c:h val="0.87792114857715275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origin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rgbClr val="CCCCFF"/>
              </a:solidFill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5"/>
            <c:bubble3D val="0"/>
            <c:spPr>
              <a:solidFill>
                <a:srgbClr val="ED7A2B"/>
              </a:solidFill>
            </c:spPr>
          </c:dPt>
          <c:dPt>
            <c:idx val="6"/>
            <c:bubble3D val="0"/>
            <c:spPr>
              <a:solidFill>
                <a:srgbClr val="C00000"/>
              </a:solidFill>
            </c:spPr>
          </c:dPt>
          <c:dPt>
            <c:idx val="7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9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Arial Narrow" panose="020B060602020203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List1!$A$2:$A$9</c:f>
              <c:strCache>
                <c:ptCount val="8"/>
                <c:pt idx="0">
                  <c:v>china</c:v>
                </c:pt>
                <c:pt idx="1">
                  <c:v>CZ</c:v>
                </c:pt>
                <c:pt idx="2">
                  <c:v>DK</c:v>
                </c:pt>
                <c:pt idx="3">
                  <c:v>France</c:v>
                </c:pt>
                <c:pt idx="4">
                  <c:v>UK</c:v>
                </c:pt>
                <c:pt idx="5">
                  <c:v>USA</c:v>
                </c:pt>
                <c:pt idx="6">
                  <c:v>EU</c:v>
                </c:pt>
                <c:pt idx="7">
                  <c:v>not identified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13</c:v>
                </c:pt>
                <c:pt idx="1">
                  <c:v>18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5985587658635212"/>
          <c:y val="0.14814654732060764"/>
          <c:w val="0.22993077980084786"/>
          <c:h val="0.78214135971483423"/>
        </c:manualLayout>
      </c:layout>
      <c:overlay val="0"/>
      <c:txPr>
        <a:bodyPr/>
        <a:lstStyle/>
        <a:p>
          <a:pPr>
            <a:defRPr sz="1800">
              <a:latin typeface="Arial Narrow" panose="020B060602020203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3AEB1-B676-4A7F-A21B-80B43E31161B}" type="datetimeFigureOut">
              <a:rPr lang="cs-CZ" smtClean="0"/>
              <a:pPr/>
              <a:t>05.11.2019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CE74C-B776-4889-A5E2-A5075F472D5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711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CE74C-B776-4889-A5E2-A5075F472D5D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931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EE30C-C0D0-4EB3-AA01-EABDBD9CE1D9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595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03" y="2078182"/>
            <a:ext cx="8420100" cy="1465032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0803" y="3859101"/>
            <a:ext cx="742361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PODTITUL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93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1308518"/>
            <a:ext cx="8543925" cy="82616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2209865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3150523"/>
            <a:ext cx="4190702" cy="3039139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2209865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3150523"/>
            <a:ext cx="4211340" cy="303914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8006" y="6508864"/>
            <a:ext cx="2228850" cy="34529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7D2E73-ED24-4A63-AF2A-62BB160DFE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4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1308518"/>
            <a:ext cx="8543925" cy="82616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2209865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3150523"/>
            <a:ext cx="4190702" cy="3039139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−"/>
              <a:defRPr/>
            </a:lvl1pPr>
            <a:lvl2pPr marL="685800" indent="-228600">
              <a:buFont typeface="Arial" panose="020B0604020202020204" pitchFamily="34" charset="0"/>
              <a:buChar char="−"/>
              <a:defRPr/>
            </a:lvl2pPr>
            <a:lvl3pPr marL="1143000" indent="-228600">
              <a:buFont typeface="Arial" panose="020B0604020202020204" pitchFamily="34" charset="0"/>
              <a:buChar char="−"/>
              <a:defRPr/>
            </a:lvl3pPr>
            <a:lvl4pPr marL="1600200" indent="-228600">
              <a:buFont typeface="Arial" panose="020B0604020202020204" pitchFamily="34" charset="0"/>
              <a:buChar char="−"/>
              <a:defRPr/>
            </a:lvl4pPr>
            <a:lvl5pPr marL="2057400" indent="-228600"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2209865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3150523"/>
            <a:ext cx="4211340" cy="3039140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−"/>
              <a:defRPr/>
            </a:lvl1pPr>
            <a:lvl2pPr marL="685800" indent="-228600">
              <a:buFont typeface="Arial" panose="020B0604020202020204" pitchFamily="34" charset="0"/>
              <a:buChar char="−"/>
              <a:defRPr/>
            </a:lvl2pPr>
            <a:lvl3pPr marL="1143000" indent="-228600">
              <a:buFont typeface="Arial" panose="020B0604020202020204" pitchFamily="34" charset="0"/>
              <a:buChar char="−"/>
              <a:defRPr/>
            </a:lvl3pPr>
            <a:lvl4pPr marL="1600200" indent="-228600">
              <a:buFont typeface="Arial" panose="020B0604020202020204" pitchFamily="34" charset="0"/>
              <a:buChar char="−"/>
              <a:defRPr/>
            </a:lvl4pPr>
            <a:lvl5pPr marL="2057400" indent="-228600"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8006" y="6508864"/>
            <a:ext cx="2228850" cy="34529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7D2E73-ED24-4A63-AF2A-62BB160DFE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754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8006" y="6508864"/>
            <a:ext cx="2228850" cy="34529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7D2E73-ED24-4A63-AF2A-62BB160DFE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967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8006" y="6508864"/>
            <a:ext cx="2228850" cy="34529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7D2E73-ED24-4A63-AF2A-62BB160DFE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7526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8006" y="6508864"/>
            <a:ext cx="2228850" cy="34529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7D2E73-ED24-4A63-AF2A-62BB160DFE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0343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Prázdný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8006" y="6508864"/>
            <a:ext cx="2228850" cy="34529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7D2E73-ED24-4A63-AF2A-62BB160DFE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1352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Prázdný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7250" y="6575367"/>
            <a:ext cx="728749" cy="28263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171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7D2E73-ED24-4A63-AF2A-62BB160DFE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121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35" y="1396538"/>
            <a:ext cx="3669453" cy="78555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993" y="1120431"/>
            <a:ext cx="5320145" cy="49644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9135" y="2273328"/>
            <a:ext cx="366945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8006" y="6508864"/>
            <a:ext cx="2228850" cy="34529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7D2E73-ED24-4A63-AF2A-62BB160DFE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4611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35" y="1396538"/>
            <a:ext cx="3669453" cy="78555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993" y="1120431"/>
            <a:ext cx="5320145" cy="4964485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3200"/>
            </a:lvl1pPr>
            <a:lvl2pPr marL="685800" indent="-228600">
              <a:buFont typeface="Wingdings" panose="05000000000000000000" pitchFamily="2" charset="2"/>
              <a:buChar char="§"/>
              <a:defRPr sz="2800"/>
            </a:lvl2pPr>
            <a:lvl3pPr marL="1143000" indent="-228600">
              <a:buFont typeface="Wingdings" panose="05000000000000000000" pitchFamily="2" charset="2"/>
              <a:buChar char="§"/>
              <a:defRPr sz="2400"/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9135" y="2273328"/>
            <a:ext cx="366945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8006" y="6508864"/>
            <a:ext cx="2228850" cy="34529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7D2E73-ED24-4A63-AF2A-62BB160DFE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817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35" y="1396538"/>
            <a:ext cx="3669453" cy="78555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993" y="1120431"/>
            <a:ext cx="5320145" cy="4964485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−"/>
              <a:defRPr sz="3200"/>
            </a:lvl1pPr>
            <a:lvl2pPr marL="685800" indent="-228600">
              <a:buFont typeface="Arial" panose="020B0604020202020204" pitchFamily="34" charset="0"/>
              <a:buChar char="−"/>
              <a:defRPr sz="2800"/>
            </a:lvl2pPr>
            <a:lvl3pPr marL="1143000" indent="-228600">
              <a:buFont typeface="Arial" panose="020B0604020202020204" pitchFamily="34" charset="0"/>
              <a:buChar char="−"/>
              <a:defRPr sz="2400"/>
            </a:lvl3pPr>
            <a:lvl4pPr marL="1600200" indent="-228600">
              <a:buFont typeface="Arial" panose="020B0604020202020204" pitchFamily="34" charset="0"/>
              <a:buChar char="−"/>
              <a:defRPr sz="2000"/>
            </a:lvl4pPr>
            <a:lvl5pPr marL="2057400" indent="-228600">
              <a:buFont typeface="Arial" panose="020B0604020202020204" pitchFamily="34" charset="0"/>
              <a:buChar char="−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9135" y="2273328"/>
            <a:ext cx="366945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8006" y="6508864"/>
            <a:ext cx="2228850" cy="34529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7D2E73-ED24-4A63-AF2A-62BB160DFE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633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2274" y="6508864"/>
            <a:ext cx="2228850" cy="3254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6BB819-2E1E-4098-B5B4-89F08FE5B9B1}" type="datetimeFigureOut">
              <a:rPr lang="cs-CZ" smtClean="0"/>
              <a:pPr/>
              <a:t>05.11.2019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9551" y="6508864"/>
            <a:ext cx="3343275" cy="325471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8006" y="6508864"/>
            <a:ext cx="2228850" cy="34529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7D2E73-ED24-4A63-AF2A-62BB160DFE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960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1257300"/>
            <a:ext cx="3478355" cy="94141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44096" y="1257300"/>
            <a:ext cx="5014913" cy="4873625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319337"/>
            <a:ext cx="347835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8006" y="6508864"/>
            <a:ext cx="2228850" cy="34529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7D2E73-ED24-4A63-AF2A-62BB160DFE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459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8006" y="6508864"/>
            <a:ext cx="2228850" cy="34529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7D2E73-ED24-4A63-AF2A-62BB160DFE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010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8006" y="6508864"/>
            <a:ext cx="2228850" cy="34529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7D2E73-ED24-4A63-AF2A-62BB160DFE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943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228600" indent="-228600">
              <a:buFont typeface="Arial" panose="020B0604020202020204" pitchFamily="34" charset="0"/>
              <a:buChar char="−"/>
              <a:defRPr/>
            </a:lvl1pPr>
            <a:lvl2pPr marL="685800" indent="-228600">
              <a:buFont typeface="Arial" panose="020B0604020202020204" pitchFamily="34" charset="0"/>
              <a:buChar char="−"/>
              <a:defRPr/>
            </a:lvl2pPr>
            <a:lvl3pPr marL="1143000" indent="-228600">
              <a:buFont typeface="Arial" panose="020B0604020202020204" pitchFamily="34" charset="0"/>
              <a:buChar char="−"/>
              <a:defRPr/>
            </a:lvl3pPr>
            <a:lvl4pPr marL="1600200" indent="-228600">
              <a:buFont typeface="Arial" panose="020B0604020202020204" pitchFamily="34" charset="0"/>
              <a:buChar char="−"/>
              <a:defRPr/>
            </a:lvl4pPr>
            <a:lvl5pPr marL="2057400" indent="-228600"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8006" y="6508864"/>
            <a:ext cx="2228850" cy="34529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7D2E73-ED24-4A63-AF2A-62BB160DFE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514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62806" y="1122218"/>
            <a:ext cx="2135981" cy="5054745"/>
          </a:xfr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122217"/>
            <a:ext cx="6675726" cy="505474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8006" y="6508864"/>
            <a:ext cx="2228850" cy="34529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7D2E73-ED24-4A63-AF2A-62BB160DFE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151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62806" y="1122218"/>
            <a:ext cx="2135981" cy="5054745"/>
          </a:xfr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122217"/>
            <a:ext cx="6675726" cy="5054745"/>
          </a:xfrm>
        </p:spPr>
        <p:txBody>
          <a:bodyPr vert="eaVert"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8006" y="6508864"/>
            <a:ext cx="2228850" cy="34529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7D2E73-ED24-4A63-AF2A-62BB160DFE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1195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62806" y="1122218"/>
            <a:ext cx="2135981" cy="5054745"/>
          </a:xfr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122217"/>
            <a:ext cx="6675726" cy="5054745"/>
          </a:xfrm>
        </p:spPr>
        <p:txBody>
          <a:bodyPr vert="eaVert"/>
          <a:lstStyle>
            <a:lvl1pPr marL="228600" indent="-228600">
              <a:buFont typeface="Arial" panose="020B0604020202020204" pitchFamily="34" charset="0"/>
              <a:buChar char="−"/>
              <a:defRPr/>
            </a:lvl1pPr>
            <a:lvl2pPr marL="685800" indent="-228600">
              <a:buFont typeface="Arial" panose="020B0604020202020204" pitchFamily="34" charset="0"/>
              <a:buChar char="−"/>
              <a:defRPr/>
            </a:lvl2pPr>
            <a:lvl3pPr marL="1143000" indent="-228600">
              <a:buFont typeface="Arial" panose="020B0604020202020204" pitchFamily="34" charset="0"/>
              <a:buChar char="−"/>
              <a:defRPr/>
            </a:lvl3pPr>
            <a:lvl4pPr marL="1600200" indent="-228600">
              <a:buFont typeface="Arial" panose="020B0604020202020204" pitchFamily="34" charset="0"/>
              <a:buChar char="−"/>
              <a:defRPr/>
            </a:lvl4pPr>
            <a:lvl5pPr marL="2057400" indent="-228600"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8006" y="6508864"/>
            <a:ext cx="2228850" cy="34529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7D2E73-ED24-4A63-AF2A-62BB160DFE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672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−"/>
              <a:defRPr/>
            </a:lvl1pPr>
            <a:lvl2pPr marL="685800" indent="-228600">
              <a:buFont typeface="Arial" panose="020B0604020202020204" pitchFamily="34" charset="0"/>
              <a:buChar char="−"/>
              <a:defRPr/>
            </a:lvl2pPr>
            <a:lvl3pPr marL="1143000" indent="-228600">
              <a:buFont typeface="Arial" panose="020B0604020202020204" pitchFamily="34" charset="0"/>
              <a:buChar char="−"/>
              <a:defRPr/>
            </a:lvl3pPr>
            <a:lvl4pPr marL="1600200" indent="-228600">
              <a:buFont typeface="Arial" panose="020B0604020202020204" pitchFamily="34" charset="0"/>
              <a:buChar char="−"/>
              <a:defRPr/>
            </a:lvl4pPr>
            <a:lvl5pPr marL="2057400" indent="-228600"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2274" y="6508864"/>
            <a:ext cx="2228850" cy="3254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6BB819-2E1E-4098-B5B4-89F08FE5B9B1}" type="datetimeFigureOut">
              <a:rPr lang="cs-CZ" smtClean="0"/>
              <a:pPr/>
              <a:t>05.11.2019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9551" y="6508864"/>
            <a:ext cx="3343275" cy="325471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8006" y="6508864"/>
            <a:ext cx="2228850" cy="34529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7D2E73-ED24-4A63-AF2A-62BB160DFE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20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2274" y="6508864"/>
            <a:ext cx="2228850" cy="3254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6BB819-2E1E-4098-B5B4-89F08FE5B9B1}" type="datetimeFigureOut">
              <a:rPr lang="cs-CZ" smtClean="0"/>
              <a:pPr/>
              <a:t>05.11.2019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9551" y="6508864"/>
            <a:ext cx="3343275" cy="325471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8006" y="6508864"/>
            <a:ext cx="2228850" cy="34529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7D2E73-ED24-4A63-AF2A-62BB160DFE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357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460513"/>
          </a:xfrm>
        </p:spPr>
        <p:txBody>
          <a:bodyPr anchor="b"/>
          <a:lstStyle>
            <a:lvl1pPr>
              <a:defRPr sz="6000">
                <a:solidFill>
                  <a:srgbClr val="171C8F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239491"/>
            <a:ext cx="8543925" cy="185016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8006" y="6508864"/>
            <a:ext cx="2228850" cy="34529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7D2E73-ED24-4A63-AF2A-62BB160DFE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37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2493817"/>
            <a:ext cx="4210050" cy="368314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2493817"/>
            <a:ext cx="4210050" cy="368314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8006" y="6508864"/>
            <a:ext cx="2228850" cy="34529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7D2E73-ED24-4A63-AF2A-62BB160DFE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869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2493817"/>
            <a:ext cx="4210050" cy="3683145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−"/>
              <a:defRPr/>
            </a:lvl1pPr>
            <a:lvl2pPr marL="685800" indent="-228600">
              <a:buFont typeface="Arial" panose="020B0604020202020204" pitchFamily="34" charset="0"/>
              <a:buChar char="−"/>
              <a:defRPr/>
            </a:lvl2pPr>
            <a:lvl3pPr marL="1143000" indent="-228600">
              <a:buFont typeface="Arial" panose="020B0604020202020204" pitchFamily="34" charset="0"/>
              <a:buChar char="−"/>
              <a:defRPr/>
            </a:lvl3pPr>
            <a:lvl4pPr marL="1600200" indent="-228600">
              <a:buFont typeface="Arial" panose="020B0604020202020204" pitchFamily="34" charset="0"/>
              <a:buChar char="−"/>
              <a:defRPr/>
            </a:lvl4pPr>
            <a:lvl5pPr marL="2057400" indent="-228600"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2493817"/>
            <a:ext cx="4210050" cy="3683146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−"/>
              <a:defRPr/>
            </a:lvl1pPr>
            <a:lvl2pPr marL="685800" indent="-228600">
              <a:buFont typeface="Arial" panose="020B0604020202020204" pitchFamily="34" charset="0"/>
              <a:buChar char="−"/>
              <a:defRPr/>
            </a:lvl2pPr>
            <a:lvl3pPr marL="1143000" indent="-228600">
              <a:buFont typeface="Arial" panose="020B0604020202020204" pitchFamily="34" charset="0"/>
              <a:buChar char="−"/>
              <a:defRPr/>
            </a:lvl3pPr>
            <a:lvl4pPr marL="1600200" indent="-228600">
              <a:buFont typeface="Arial" panose="020B0604020202020204" pitchFamily="34" charset="0"/>
              <a:buChar char="−"/>
              <a:defRPr/>
            </a:lvl4pPr>
            <a:lvl5pPr marL="2057400" indent="-228600"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8006" y="6508864"/>
            <a:ext cx="2228850" cy="34529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7D2E73-ED24-4A63-AF2A-62BB160DFE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95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2493817"/>
            <a:ext cx="4210050" cy="3683145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2493817"/>
            <a:ext cx="4210050" cy="3683146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8006" y="6508864"/>
            <a:ext cx="2228850" cy="34529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7D2E73-ED24-4A63-AF2A-62BB160DFE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356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1308518"/>
            <a:ext cx="8543925" cy="82616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2209865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3150523"/>
            <a:ext cx="4190702" cy="303913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2209865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3150523"/>
            <a:ext cx="4211340" cy="30391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8006" y="6508864"/>
            <a:ext cx="2228850" cy="34529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7D2E73-ED24-4A63-AF2A-62BB160DFE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378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9227" y="1014960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229" y="2149324"/>
            <a:ext cx="8543923" cy="4002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01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75" r:id="rId7"/>
    <p:sldLayoutId id="2147483674" r:id="rId8"/>
    <p:sldLayoutId id="2147483665" r:id="rId9"/>
    <p:sldLayoutId id="2147483676" r:id="rId10"/>
    <p:sldLayoutId id="2147483677" r:id="rId11"/>
    <p:sldLayoutId id="2147483666" r:id="rId12"/>
    <p:sldLayoutId id="2147483667" r:id="rId13"/>
    <p:sldLayoutId id="2147483684" r:id="rId14"/>
    <p:sldLayoutId id="2147483685" r:id="rId15"/>
    <p:sldLayoutId id="2147483686" r:id="rId16"/>
    <p:sldLayoutId id="2147483668" r:id="rId17"/>
    <p:sldLayoutId id="2147483678" r:id="rId18"/>
    <p:sldLayoutId id="2147483679" r:id="rId19"/>
    <p:sldLayoutId id="2147483669" r:id="rId20"/>
    <p:sldLayoutId id="2147483670" r:id="rId21"/>
    <p:sldLayoutId id="2147483680" r:id="rId22"/>
    <p:sldLayoutId id="2147483681" r:id="rId23"/>
    <p:sldLayoutId id="2147483671" r:id="rId24"/>
    <p:sldLayoutId id="2147483682" r:id="rId25"/>
    <p:sldLayoutId id="2147483683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71C8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9"/>
        </a:buBlip>
        <a:defRPr sz="2800" kern="1200">
          <a:solidFill>
            <a:srgbClr val="171C8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9"/>
        </a:buBlip>
        <a:defRPr sz="2400" kern="1200">
          <a:solidFill>
            <a:srgbClr val="171C8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9"/>
        </a:buBlip>
        <a:defRPr sz="2000" kern="1200">
          <a:solidFill>
            <a:srgbClr val="171C8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9"/>
        </a:buBlip>
        <a:defRPr sz="1800" kern="1200">
          <a:solidFill>
            <a:srgbClr val="171C8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9"/>
        </a:buBlip>
        <a:defRPr sz="1800" kern="1200">
          <a:solidFill>
            <a:srgbClr val="171C8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65825" y="1759082"/>
            <a:ext cx="7692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</a:rPr>
              <a:t>Kontrola</a:t>
            </a:r>
            <a:r>
              <a:rPr lang="en-US" sz="4000" b="1" dirty="0">
                <a:solidFill>
                  <a:schemeClr val="bg1"/>
                </a:solidFill>
              </a:rPr>
              <a:t> ENDS (Electronic Nicotine Delivery Systems) v ČR a EU</a:t>
            </a:r>
            <a:endParaRPr lang="cs-CZ" sz="4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6078" y="4270249"/>
            <a:ext cx="77933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Pavla Svrčinová, Pavel Zikl, Eva </a:t>
            </a:r>
            <a:r>
              <a:rPr lang="cs-CZ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Bucke</a:t>
            </a:r>
            <a:endParaRPr lang="cs-CZ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 6.11.2019</a:t>
            </a:r>
          </a:p>
          <a:p>
            <a:pPr algn="ctr"/>
            <a:endParaRPr lang="cs-CZ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45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67430" y="216673"/>
            <a:ext cx="4978400" cy="1325563"/>
          </a:xfrm>
        </p:spPr>
        <p:txBody>
          <a:bodyPr/>
          <a:lstStyle/>
          <a:p>
            <a:pPr algn="ctr"/>
            <a:r>
              <a:rPr lang="cs-CZ" b="1" dirty="0" smtClean="0">
                <a:latin typeface="Arial Narrow" panose="020B0606020202030204" pitchFamily="34" charset="0"/>
              </a:rPr>
              <a:t>Výsledky náplně bez nikotinu</a:t>
            </a:r>
            <a:endParaRPr lang="cs-CZ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1850189325"/>
              </p:ext>
            </p:extLst>
          </p:nvPr>
        </p:nvGraphicFramePr>
        <p:xfrm>
          <a:off x="1471505" y="1634066"/>
          <a:ext cx="7460828" cy="4326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77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4798" y="84667"/>
            <a:ext cx="5761608" cy="1560744"/>
          </a:xfrm>
        </p:spPr>
        <p:txBody>
          <a:bodyPr/>
          <a:lstStyle/>
          <a:p>
            <a:pPr algn="ctr"/>
            <a:r>
              <a:rPr lang="cs-CZ" b="1" dirty="0" smtClean="0">
                <a:latin typeface="Arial Narrow" panose="020B0606020202030204" pitchFamily="34" charset="0"/>
              </a:rPr>
              <a:t>Výsledky náplně bez nikotinu</a:t>
            </a:r>
            <a:endParaRPr lang="cs-CZ" b="1" dirty="0">
              <a:latin typeface="Arial Narrow" panose="020B060602020203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8213" y="1422400"/>
            <a:ext cx="8179053" cy="484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90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04007" y="452762"/>
            <a:ext cx="6699927" cy="1526958"/>
          </a:xfrm>
        </p:spPr>
        <p:txBody>
          <a:bodyPr/>
          <a:lstStyle/>
          <a:p>
            <a:r>
              <a:rPr lang="cs-CZ" dirty="0" smtClean="0"/>
              <a:t>Další typy </a:t>
            </a:r>
            <a:r>
              <a:rPr lang="cs-CZ" dirty="0" err="1" smtClean="0"/>
              <a:t>el.cigaret</a:t>
            </a:r>
            <a:r>
              <a:rPr lang="cs-CZ" dirty="0" smtClean="0"/>
              <a:t>, náplní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Některé nejsou pod TPD:</a:t>
            </a:r>
          </a:p>
          <a:p>
            <a:r>
              <a:rPr lang="cs-CZ" dirty="0" err="1" smtClean="0"/>
              <a:t>Aromamixy</a:t>
            </a:r>
            <a:endParaRPr lang="cs-CZ" dirty="0" smtClean="0"/>
          </a:p>
          <a:p>
            <a:r>
              <a:rPr lang="cs-CZ" dirty="0" smtClean="0"/>
              <a:t>DIY = Do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yourselve</a:t>
            </a:r>
            <a:endParaRPr lang="cs-CZ" dirty="0" smtClean="0"/>
          </a:p>
          <a:p>
            <a:r>
              <a:rPr lang="cs-CZ" dirty="0" smtClean="0"/>
              <a:t>inhalátory VITACIG®</a:t>
            </a:r>
          </a:p>
          <a:p>
            <a:r>
              <a:rPr lang="cs-CZ" dirty="0" smtClean="0"/>
              <a:t>Nové typy  náplní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e-</a:t>
            </a:r>
            <a:r>
              <a:rPr lang="cs-CZ" dirty="0" err="1" smtClean="0"/>
              <a:t>liquidy</a:t>
            </a:r>
            <a:r>
              <a:rPr lang="cs-CZ" dirty="0" smtClean="0"/>
              <a:t> s nikotinovou solí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e-</a:t>
            </a:r>
            <a:r>
              <a:rPr lang="cs-CZ" dirty="0" err="1" smtClean="0"/>
              <a:t>liquidy</a:t>
            </a:r>
            <a:r>
              <a:rPr lang="cs-CZ" dirty="0" smtClean="0"/>
              <a:t> s THC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7787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52617" y="160867"/>
            <a:ext cx="5279833" cy="1164696"/>
          </a:xfrm>
        </p:spPr>
        <p:txBody>
          <a:bodyPr/>
          <a:lstStyle/>
          <a:p>
            <a:pPr algn="ctr"/>
            <a:r>
              <a:rPr lang="cs-CZ" b="1" dirty="0" smtClean="0">
                <a:latin typeface="Arial Narrow" panose="020B0606020202030204" pitchFamily="34" charset="0"/>
              </a:rPr>
              <a:t>„</a:t>
            </a:r>
            <a:r>
              <a:rPr lang="cs-CZ" b="1" dirty="0" err="1" smtClean="0">
                <a:latin typeface="Arial Narrow" panose="020B0606020202030204" pitchFamily="34" charset="0"/>
              </a:rPr>
              <a:t>Aromamixy</a:t>
            </a:r>
            <a:r>
              <a:rPr lang="cs-CZ" b="1" dirty="0" smtClean="0">
                <a:latin typeface="Arial Narrow" panose="020B0606020202030204" pitchFamily="34" charset="0"/>
              </a:rPr>
              <a:t>“</a:t>
            </a:r>
            <a:endParaRPr lang="cs-CZ" b="1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777" y="1325563"/>
            <a:ext cx="9817223" cy="5066359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Arial Narrow" panose="020B0606020202030204" pitchFamily="34" charset="0"/>
              </a:rPr>
              <a:t>Složení</a:t>
            </a:r>
            <a:endParaRPr lang="en-US" dirty="0" smtClean="0">
              <a:latin typeface="Arial Narrow" panose="020B0606020202030204" pitchFamily="34" charset="0"/>
            </a:endParaRPr>
          </a:p>
          <a:p>
            <a:pPr lvl="1"/>
            <a:r>
              <a:rPr lang="cs-CZ" dirty="0" smtClean="0">
                <a:latin typeface="Arial Narrow" panose="020B0606020202030204" pitchFamily="34" charset="0"/>
              </a:rPr>
              <a:t>Láhev 60 ml s 12ml </a:t>
            </a:r>
            <a:r>
              <a:rPr lang="cs-CZ" dirty="0">
                <a:latin typeface="Arial Narrow" panose="020B0606020202030204" pitchFamily="34" charset="0"/>
              </a:rPr>
              <a:t>k</a:t>
            </a:r>
            <a:r>
              <a:rPr lang="cs-CZ" dirty="0" smtClean="0">
                <a:latin typeface="Arial Narrow" panose="020B0606020202030204" pitchFamily="34" charset="0"/>
              </a:rPr>
              <a:t>oncentrované aroma base</a:t>
            </a:r>
          </a:p>
          <a:p>
            <a:pPr lvl="2"/>
            <a:r>
              <a:rPr lang="cs-CZ" sz="2200" dirty="0" smtClean="0">
                <a:latin typeface="Arial Narrow" panose="020B0606020202030204" pitchFamily="34" charset="0"/>
              </a:rPr>
              <a:t>Nenotifikováno</a:t>
            </a:r>
            <a:r>
              <a:rPr lang="en-US" sz="2200" dirty="0" smtClean="0">
                <a:latin typeface="Arial Narrow" panose="020B0606020202030204" pitchFamily="34" charset="0"/>
              </a:rPr>
              <a:t> v </a:t>
            </a:r>
            <a:r>
              <a:rPr lang="cs-CZ" sz="2200" dirty="0" smtClean="0">
                <a:latin typeface="Arial Narrow" panose="020B0606020202030204" pitchFamily="34" charset="0"/>
              </a:rPr>
              <a:t> EU-CEG</a:t>
            </a:r>
          </a:p>
          <a:p>
            <a:pPr lvl="2"/>
            <a:r>
              <a:rPr lang="cs-CZ" sz="2200" dirty="0" smtClean="0">
                <a:latin typeface="Arial Narrow" panose="020B0606020202030204" pitchFamily="34" charset="0"/>
              </a:rPr>
              <a:t>Vydáno posouzení rizika</a:t>
            </a:r>
          </a:p>
          <a:p>
            <a:pPr lvl="2"/>
            <a:r>
              <a:rPr lang="cs-CZ" sz="2200" dirty="0" smtClean="0">
                <a:latin typeface="Arial Narrow" panose="020B0606020202030204" pitchFamily="34" charset="0"/>
              </a:rPr>
              <a:t>Neznámé složení</a:t>
            </a:r>
          </a:p>
          <a:p>
            <a:pPr lvl="1"/>
            <a:r>
              <a:rPr lang="cs-CZ" dirty="0" smtClean="0">
                <a:latin typeface="Arial Narrow" panose="020B0606020202030204" pitchFamily="34" charset="0"/>
              </a:rPr>
              <a:t>5x láhev 10 ml nikotinového základu</a:t>
            </a:r>
          </a:p>
          <a:p>
            <a:pPr lvl="2"/>
            <a:r>
              <a:rPr lang="cs-CZ" sz="2200" dirty="0" smtClean="0">
                <a:latin typeface="Arial Narrow" panose="020B0606020202030204" pitchFamily="34" charset="0"/>
              </a:rPr>
              <a:t>Notifikováno v EU-CEG </a:t>
            </a:r>
          </a:p>
          <a:p>
            <a:r>
              <a:rPr lang="cs-CZ" dirty="0" smtClean="0">
                <a:latin typeface="Arial Narrow" panose="020B0606020202030204" pitchFamily="34" charset="0"/>
              </a:rPr>
              <a:t>Po promíchání 62 ml nikotinového mixu</a:t>
            </a:r>
          </a:p>
          <a:p>
            <a:pPr lvl="1"/>
            <a:r>
              <a:rPr lang="cs-CZ" dirty="0" smtClean="0">
                <a:latin typeface="Arial Narrow" panose="020B0606020202030204" pitchFamily="34" charset="0"/>
              </a:rPr>
              <a:t>Objem přes limit – bezpečnostní obavy</a:t>
            </a:r>
          </a:p>
          <a:p>
            <a:r>
              <a:rPr lang="cs-CZ" dirty="0" smtClean="0">
                <a:latin typeface="Arial Narrow" panose="020B0606020202030204" pitchFamily="34" charset="0"/>
              </a:rPr>
              <a:t>Některé musí zrát  30 dní – chemická reakce – nejsou známy konečné produkty</a:t>
            </a:r>
          </a:p>
          <a:p>
            <a:pPr lvl="1"/>
            <a:r>
              <a:rPr lang="cs-CZ" dirty="0">
                <a:latin typeface="Arial Narrow" panose="020B0606020202030204" pitchFamily="34" charset="0"/>
              </a:rPr>
              <a:t>Nenotifikováno</a:t>
            </a:r>
            <a:r>
              <a:rPr lang="en-US" dirty="0">
                <a:latin typeface="Arial Narrow" panose="020B0606020202030204" pitchFamily="34" charset="0"/>
              </a:rPr>
              <a:t> v </a:t>
            </a:r>
            <a:r>
              <a:rPr lang="cs-CZ" dirty="0">
                <a:latin typeface="Arial Narrow" panose="020B0606020202030204" pitchFamily="34" charset="0"/>
              </a:rPr>
              <a:t> EU-CEG</a:t>
            </a:r>
          </a:p>
          <a:p>
            <a:pPr lvl="1"/>
            <a:r>
              <a:rPr lang="cs-CZ" dirty="0" smtClean="0">
                <a:latin typeface="Arial Narrow" panose="020B0606020202030204" pitchFamily="34" charset="0"/>
              </a:rPr>
              <a:t>Není posouzeno riziko pro zdraví spotřebitele</a:t>
            </a:r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629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07689" y="76200"/>
            <a:ext cx="5788652" cy="1485614"/>
          </a:xfrm>
        </p:spPr>
        <p:txBody>
          <a:bodyPr/>
          <a:lstStyle/>
          <a:p>
            <a:r>
              <a:rPr lang="cs-CZ" b="1" dirty="0" smtClean="0">
                <a:latin typeface="Arial Narrow" panose="020B0606020202030204" pitchFamily="34" charset="0"/>
              </a:rPr>
              <a:t>„</a:t>
            </a:r>
            <a:r>
              <a:rPr lang="cs-CZ" b="1" dirty="0" err="1" smtClean="0">
                <a:latin typeface="Arial Narrow" panose="020B0606020202030204" pitchFamily="34" charset="0"/>
              </a:rPr>
              <a:t>Aromamix</a:t>
            </a:r>
            <a:r>
              <a:rPr lang="en-US" b="1" dirty="0">
                <a:latin typeface="Arial Narrow" panose="020B0606020202030204" pitchFamily="34" charset="0"/>
              </a:rPr>
              <a:t>y</a:t>
            </a:r>
            <a:r>
              <a:rPr lang="cs-CZ" b="1" dirty="0" smtClean="0">
                <a:latin typeface="Arial Narrow" panose="020B0606020202030204" pitchFamily="34" charset="0"/>
              </a:rPr>
              <a:t>“ - vzorek</a:t>
            </a:r>
            <a:endParaRPr lang="cs-CZ" b="1" dirty="0">
              <a:latin typeface="Arial Narrow" panose="020B060602020203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8598" y="1731148"/>
            <a:ext cx="6019060" cy="444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94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56033" y="0"/>
            <a:ext cx="6267899" cy="1735961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Arial Narrow" panose="020B0606020202030204" pitchFamily="34" charset="0"/>
              </a:rPr>
              <a:t>Zdravotní problémy řešené toxikologickým centrem Praha</a:t>
            </a:r>
            <a:endParaRPr lang="cs-CZ" b="1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0920" y="1735961"/>
            <a:ext cx="9605639" cy="4415457"/>
          </a:xfrm>
        </p:spPr>
        <p:txBody>
          <a:bodyPr>
            <a:normAutofit fontScale="92500" lnSpcReduction="20000"/>
          </a:bodyPr>
          <a:lstStyle/>
          <a:p>
            <a:r>
              <a:rPr lang="cs-CZ" sz="3200" b="1" dirty="0" smtClean="0">
                <a:latin typeface="Arial Narrow" panose="020B0606020202030204" pitchFamily="34" charset="0"/>
              </a:rPr>
              <a:t>El. cigareta 7. </a:t>
            </a:r>
            <a:r>
              <a:rPr lang="cs-CZ" sz="3200" b="1" dirty="0">
                <a:latin typeface="Arial Narrow" panose="020B0606020202030204" pitchFamily="34" charset="0"/>
              </a:rPr>
              <a:t>11. 2018 </a:t>
            </a:r>
            <a:r>
              <a:rPr lang="cs-CZ" sz="3200" b="1" dirty="0" smtClean="0">
                <a:latin typeface="Arial Narrow" panose="020B0606020202030204" pitchFamily="34" charset="0"/>
              </a:rPr>
              <a:t>  Dítě  15 měsíců</a:t>
            </a:r>
            <a:endParaRPr lang="cs-CZ" sz="3200" b="1" dirty="0">
              <a:latin typeface="Arial Narrow" panose="020B0606020202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cs-CZ" sz="3200" dirty="0" smtClean="0">
                <a:latin typeface="Arial Narrow" panose="020B0606020202030204" pitchFamily="34" charset="0"/>
              </a:rPr>
              <a:t>Dítě vypilo náplň do el. cigarety</a:t>
            </a:r>
            <a:r>
              <a:rPr lang="en-US" sz="3200" dirty="0" smtClean="0">
                <a:latin typeface="Arial Narrow" panose="020B0606020202030204" pitchFamily="34" charset="0"/>
              </a:rPr>
              <a:t>. </a:t>
            </a:r>
            <a:r>
              <a:rPr lang="cs-CZ" sz="3200" dirty="0" smtClean="0">
                <a:latin typeface="Arial Narrow" panose="020B0606020202030204" pitchFamily="34" charset="0"/>
              </a:rPr>
              <a:t>Podle matky </a:t>
            </a:r>
            <a:r>
              <a:rPr lang="en-US" sz="3200" dirty="0" smtClean="0">
                <a:latin typeface="Arial Narrow" panose="020B0606020202030204" pitchFamily="34" charset="0"/>
              </a:rPr>
              <a:t>1/5 </a:t>
            </a:r>
            <a:r>
              <a:rPr lang="cs-CZ" sz="3200" dirty="0" smtClean="0">
                <a:latin typeface="Arial Narrow" panose="020B0606020202030204" pitchFamily="34" charset="0"/>
              </a:rPr>
              <a:t>z </a:t>
            </a:r>
            <a:r>
              <a:rPr lang="en-US" sz="3200" dirty="0" smtClean="0">
                <a:latin typeface="Arial Narrow" panose="020B0606020202030204" pitchFamily="34" charset="0"/>
              </a:rPr>
              <a:t>30 </a:t>
            </a:r>
            <a:r>
              <a:rPr lang="en-US" sz="3200" dirty="0">
                <a:latin typeface="Arial Narrow" panose="020B0606020202030204" pitchFamily="34" charset="0"/>
              </a:rPr>
              <a:t>ml </a:t>
            </a:r>
            <a:r>
              <a:rPr lang="cs-CZ" sz="3200" dirty="0" smtClean="0">
                <a:latin typeface="Arial Narrow" panose="020B0606020202030204" pitchFamily="34" charset="0"/>
              </a:rPr>
              <a:t>obsahu zmizela, </a:t>
            </a:r>
            <a:r>
              <a:rPr lang="en-US" sz="3200" dirty="0" smtClean="0">
                <a:latin typeface="Arial Narrow" panose="020B0606020202030204" pitchFamily="34" charset="0"/>
              </a:rPr>
              <a:t>1 </a:t>
            </a:r>
            <a:r>
              <a:rPr lang="en-US" sz="3200" dirty="0">
                <a:latin typeface="Arial Narrow" panose="020B0606020202030204" pitchFamily="34" charset="0"/>
              </a:rPr>
              <a:t>ml </a:t>
            </a:r>
            <a:r>
              <a:rPr lang="cs-CZ" sz="3200" dirty="0" smtClean="0">
                <a:latin typeface="Arial Narrow" panose="020B0606020202030204" pitchFamily="34" charset="0"/>
              </a:rPr>
              <a:t>obsahuje  </a:t>
            </a:r>
            <a:r>
              <a:rPr lang="en-US" sz="3200" dirty="0" smtClean="0">
                <a:latin typeface="Arial Narrow" panose="020B0606020202030204" pitchFamily="34" charset="0"/>
              </a:rPr>
              <a:t>1 </a:t>
            </a:r>
            <a:r>
              <a:rPr lang="en-US" sz="3200" dirty="0">
                <a:latin typeface="Arial Narrow" panose="020B0606020202030204" pitchFamily="34" charset="0"/>
              </a:rPr>
              <a:t>mg </a:t>
            </a:r>
            <a:r>
              <a:rPr lang="en-US" sz="3200" dirty="0" err="1" smtClean="0">
                <a:latin typeface="Arial Narrow" panose="020B0606020202030204" pitchFamily="34" charset="0"/>
              </a:rPr>
              <a:t>ni</a:t>
            </a:r>
            <a:r>
              <a:rPr lang="cs-CZ" sz="3200" dirty="0" smtClean="0">
                <a:latin typeface="Arial Narrow" panose="020B0606020202030204" pitchFamily="34" charset="0"/>
              </a:rPr>
              <a:t>k</a:t>
            </a:r>
            <a:r>
              <a:rPr lang="en-US" sz="3200" dirty="0" err="1" smtClean="0">
                <a:latin typeface="Arial Narrow" panose="020B0606020202030204" pitchFamily="34" charset="0"/>
              </a:rPr>
              <a:t>otin</a:t>
            </a:r>
            <a:r>
              <a:rPr lang="cs-CZ" sz="3200" dirty="0" smtClean="0">
                <a:latin typeface="Arial Narrow" panose="020B0606020202030204" pitchFamily="34" charset="0"/>
              </a:rPr>
              <a:t>u</a:t>
            </a:r>
            <a:r>
              <a:rPr lang="en-US" sz="3200" dirty="0" smtClean="0">
                <a:latin typeface="Arial Narrow" panose="020B0606020202030204" pitchFamily="34" charset="0"/>
              </a:rPr>
              <a:t>. </a:t>
            </a:r>
            <a:endParaRPr lang="cs-CZ" sz="3200" dirty="0" smtClean="0">
              <a:latin typeface="Arial Narrow" panose="020B0606020202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cs-CZ" sz="3200" dirty="0" smtClean="0">
                <a:latin typeface="Arial Narrow" panose="020B0606020202030204" pitchFamily="34" charset="0"/>
              </a:rPr>
              <a:t>Dávka </a:t>
            </a:r>
            <a:r>
              <a:rPr lang="en-US" sz="3200" dirty="0" smtClean="0">
                <a:latin typeface="Arial Narrow" panose="020B0606020202030204" pitchFamily="34" charset="0"/>
              </a:rPr>
              <a:t>0.5 </a:t>
            </a:r>
            <a:r>
              <a:rPr lang="en-US" sz="3200" dirty="0">
                <a:latin typeface="Arial Narrow" panose="020B0606020202030204" pitchFamily="34" charset="0"/>
              </a:rPr>
              <a:t>mg / kg </a:t>
            </a:r>
            <a:r>
              <a:rPr lang="cs-CZ" sz="3200" dirty="0" smtClean="0">
                <a:latin typeface="Arial Narrow" panose="020B0606020202030204" pitchFamily="34" charset="0"/>
              </a:rPr>
              <a:t>je toxická</a:t>
            </a:r>
            <a:r>
              <a:rPr lang="en-US" sz="3200" dirty="0" smtClean="0">
                <a:latin typeface="Arial Narrow" panose="020B0606020202030204" pitchFamily="34" charset="0"/>
              </a:rPr>
              <a:t> (</a:t>
            </a:r>
            <a:r>
              <a:rPr lang="cs-CZ" sz="3200" dirty="0" smtClean="0">
                <a:latin typeface="Arial Narrow" panose="020B0606020202030204" pitchFamily="34" charset="0"/>
              </a:rPr>
              <a:t>od</a:t>
            </a:r>
            <a:r>
              <a:rPr lang="en-US" sz="3200" dirty="0" smtClean="0">
                <a:latin typeface="Arial Narrow" panose="020B0606020202030204" pitchFamily="34" charset="0"/>
              </a:rPr>
              <a:t> </a:t>
            </a:r>
            <a:r>
              <a:rPr lang="en-US" sz="3200" dirty="0">
                <a:latin typeface="Arial Narrow" panose="020B0606020202030204" pitchFamily="34" charset="0"/>
              </a:rPr>
              <a:t>0.2 mg / kg</a:t>
            </a:r>
            <a:r>
              <a:rPr lang="en-US" sz="3200" dirty="0" smtClean="0">
                <a:latin typeface="Arial Narrow" panose="020B0606020202030204" pitchFamily="34" charset="0"/>
              </a:rPr>
              <a:t>). </a:t>
            </a:r>
            <a:endParaRPr lang="en-US" sz="3200" dirty="0">
              <a:latin typeface="Arial Narrow" panose="020B0606020202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cs-CZ" sz="3200" dirty="0" smtClean="0">
                <a:latin typeface="Arial Narrow" panose="020B0606020202030204" pitchFamily="34" charset="0"/>
              </a:rPr>
              <a:t>Dítě je v nemocnici , bez symptomů otravy</a:t>
            </a:r>
            <a:endParaRPr lang="en-US" sz="3200" dirty="0">
              <a:latin typeface="Arial Narrow" panose="020B0606020202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cs-CZ" sz="3200" dirty="0" smtClean="0">
                <a:latin typeface="Arial Narrow" panose="020B0606020202030204" pitchFamily="34" charset="0"/>
              </a:rPr>
              <a:t>Doporučena kontrola krevního tlaku, srdečního rytmu EKG a základních laboratorních vyšetření</a:t>
            </a:r>
            <a:r>
              <a:rPr lang="en-US" sz="2800" dirty="0" smtClean="0">
                <a:latin typeface="Arial Narrow" panose="020B0606020202030204" pitchFamily="34" charset="0"/>
              </a:rPr>
              <a:t>.</a:t>
            </a:r>
            <a:endParaRPr lang="cs-CZ" sz="28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019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50238" y="2"/>
            <a:ext cx="5584053" cy="1393793"/>
          </a:xfrm>
        </p:spPr>
        <p:txBody>
          <a:bodyPr/>
          <a:lstStyle/>
          <a:p>
            <a:pPr algn="ctr"/>
            <a:r>
              <a:rPr lang="cs-CZ" dirty="0" smtClean="0"/>
              <a:t>„</a:t>
            </a:r>
            <a:r>
              <a:rPr lang="cs-CZ" b="1" dirty="0" smtClean="0">
                <a:latin typeface="Arial Narrow" panose="020B0606020202030204" pitchFamily="34" charset="0"/>
              </a:rPr>
              <a:t>DIY – Do </a:t>
            </a:r>
            <a:r>
              <a:rPr lang="cs-CZ" b="1" dirty="0" err="1" smtClean="0">
                <a:latin typeface="Arial Narrow" panose="020B0606020202030204" pitchFamily="34" charset="0"/>
              </a:rPr>
              <a:t>it</a:t>
            </a:r>
            <a:r>
              <a:rPr lang="cs-CZ" b="1" dirty="0" smtClean="0">
                <a:latin typeface="Arial Narrow" panose="020B0606020202030204" pitchFamily="34" charset="0"/>
              </a:rPr>
              <a:t> </a:t>
            </a:r>
            <a:r>
              <a:rPr lang="cs-CZ" b="1" dirty="0" err="1" smtClean="0">
                <a:latin typeface="Arial Narrow" panose="020B0606020202030204" pitchFamily="34" charset="0"/>
              </a:rPr>
              <a:t>yourself</a:t>
            </a:r>
            <a:r>
              <a:rPr lang="cs-CZ" b="1" dirty="0" smtClean="0">
                <a:latin typeface="Arial Narrow" panose="020B0606020202030204" pitchFamily="34" charset="0"/>
              </a:rPr>
              <a:t>“</a:t>
            </a:r>
            <a:endParaRPr lang="cs-CZ" b="1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3064" y="1393795"/>
            <a:ext cx="9516861" cy="5033638"/>
          </a:xfrm>
        </p:spPr>
        <p:txBody>
          <a:bodyPr/>
          <a:lstStyle/>
          <a:p>
            <a:r>
              <a:rPr lang="cs-CZ" sz="3200" dirty="0" smtClean="0">
                <a:latin typeface="Arial Narrow" panose="020B0606020202030204" pitchFamily="34" charset="0"/>
              </a:rPr>
              <a:t>Složení setu</a:t>
            </a:r>
          </a:p>
          <a:p>
            <a:pPr lvl="1"/>
            <a:r>
              <a:rPr lang="cs-CZ" dirty="0" smtClean="0">
                <a:latin typeface="Arial Narrow" panose="020B0606020202030204" pitchFamily="34" charset="0"/>
              </a:rPr>
              <a:t>Láhev 110 ml</a:t>
            </a:r>
          </a:p>
          <a:p>
            <a:pPr lvl="2"/>
            <a:r>
              <a:rPr lang="cs-CZ" dirty="0" smtClean="0">
                <a:latin typeface="Arial Narrow" panose="020B0606020202030204" pitchFamily="34" charset="0"/>
              </a:rPr>
              <a:t>100 ml propylene glykolu a glycerolu</a:t>
            </a:r>
          </a:p>
          <a:p>
            <a:pPr lvl="1"/>
            <a:r>
              <a:rPr lang="cs-CZ" dirty="0" smtClean="0">
                <a:latin typeface="Arial Narrow" panose="020B0606020202030204" pitchFamily="34" charset="0"/>
              </a:rPr>
              <a:t>Láhev  10 ml nikotinová  báze</a:t>
            </a:r>
          </a:p>
          <a:p>
            <a:pPr marL="457200" lvl="1" indent="0">
              <a:buNone/>
            </a:pPr>
            <a:endParaRPr lang="cs-CZ" sz="1100" dirty="0" smtClean="0">
              <a:latin typeface="Arial Narrow" panose="020B0606020202030204" pitchFamily="34" charset="0"/>
            </a:endParaRPr>
          </a:p>
          <a:p>
            <a:r>
              <a:rPr lang="cs-CZ" sz="3200" dirty="0" smtClean="0">
                <a:latin typeface="Arial Narrow" panose="020B0606020202030204" pitchFamily="34" charset="0"/>
              </a:rPr>
              <a:t>Spotřebitel přidává aroma</a:t>
            </a:r>
          </a:p>
          <a:p>
            <a:pPr lvl="1"/>
            <a:r>
              <a:rPr lang="cs-CZ" dirty="0" smtClean="0">
                <a:latin typeface="Arial Narrow" panose="020B0606020202030204" pitchFamily="34" charset="0"/>
              </a:rPr>
              <a:t>Nehlášeno v EU-CEG</a:t>
            </a:r>
          </a:p>
          <a:p>
            <a:pPr lvl="1"/>
            <a:r>
              <a:rPr lang="cs-CZ" dirty="0" smtClean="0">
                <a:latin typeface="Arial Narrow" panose="020B0606020202030204" pitchFamily="34" charset="0"/>
              </a:rPr>
              <a:t>Vydáno posouzení rizika</a:t>
            </a:r>
          </a:p>
          <a:p>
            <a:pPr lvl="1"/>
            <a:r>
              <a:rPr lang="cs-CZ" dirty="0" smtClean="0">
                <a:latin typeface="Arial Narrow" panose="020B0606020202030204" pitchFamily="34" charset="0"/>
              </a:rPr>
              <a:t>Může obsahovat zakázané vitamíny, kofein nebo </a:t>
            </a:r>
            <a:r>
              <a:rPr lang="cs-CZ" dirty="0" err="1" smtClean="0">
                <a:latin typeface="Arial Narrow" panose="020B0606020202030204" pitchFamily="34" charset="0"/>
              </a:rPr>
              <a:t>taurin</a:t>
            </a:r>
            <a:endParaRPr lang="cs-CZ" dirty="0" smtClean="0"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endParaRPr lang="cs-CZ" sz="1100" dirty="0" smtClean="0">
              <a:latin typeface="Arial Narrow" panose="020B0606020202030204" pitchFamily="34" charset="0"/>
            </a:endParaRPr>
          </a:p>
          <a:p>
            <a:r>
              <a:rPr lang="cs-CZ" sz="3200" dirty="0" smtClean="0">
                <a:latin typeface="Arial Narrow" panose="020B0606020202030204" pitchFamily="34" charset="0"/>
              </a:rPr>
              <a:t>Informace k použití pouze na webu, nikoliv na etiketě</a:t>
            </a:r>
            <a:endParaRPr lang="cs-CZ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216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5352" y="1"/>
            <a:ext cx="5191676" cy="1773746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Arial Narrow" panose="020B0606020202030204" pitchFamily="34" charset="0"/>
              </a:rPr>
              <a:t>„DIY – Do </a:t>
            </a:r>
            <a:r>
              <a:rPr lang="cs-CZ" b="1" dirty="0" err="1" smtClean="0">
                <a:latin typeface="Arial Narrow" panose="020B0606020202030204" pitchFamily="34" charset="0"/>
              </a:rPr>
              <a:t>it</a:t>
            </a:r>
            <a:r>
              <a:rPr lang="cs-CZ" b="1" dirty="0" smtClean="0">
                <a:latin typeface="Arial Narrow" panose="020B0606020202030204" pitchFamily="34" charset="0"/>
              </a:rPr>
              <a:t> </a:t>
            </a:r>
            <a:r>
              <a:rPr lang="cs-CZ" b="1" dirty="0" err="1" smtClean="0">
                <a:latin typeface="Arial Narrow" panose="020B0606020202030204" pitchFamily="34" charset="0"/>
              </a:rPr>
              <a:t>yourself</a:t>
            </a:r>
            <a:r>
              <a:rPr lang="cs-CZ" b="1" dirty="0" smtClean="0">
                <a:latin typeface="Arial Narrow" panose="020B0606020202030204" pitchFamily="34" charset="0"/>
              </a:rPr>
              <a:t>“ – zkušenosti</a:t>
            </a:r>
            <a:endParaRPr lang="cs-CZ" b="1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533" y="2512380"/>
            <a:ext cx="9641150" cy="3639037"/>
          </a:xfrm>
        </p:spPr>
        <p:txBody>
          <a:bodyPr/>
          <a:lstStyle/>
          <a:p>
            <a:r>
              <a:rPr lang="cs-CZ" dirty="0" smtClean="0">
                <a:latin typeface="Arial Narrow" panose="020B0606020202030204" pitchFamily="34" charset="0"/>
              </a:rPr>
              <a:t> </a:t>
            </a:r>
            <a:r>
              <a:rPr lang="cs-CZ" sz="3200" dirty="0" smtClean="0">
                <a:latin typeface="Arial Narrow" panose="020B0606020202030204" pitchFamily="34" charset="0"/>
              </a:rPr>
              <a:t>Sady s vitamínem C – zakázaná látka e-cigaret</a:t>
            </a:r>
          </a:p>
          <a:p>
            <a:pPr marL="0" indent="0">
              <a:buNone/>
            </a:pPr>
            <a:endParaRPr lang="cs-CZ" sz="3200" dirty="0" smtClean="0">
              <a:latin typeface="Arial Narrow" panose="020B0606020202030204" pitchFamily="34" charset="0"/>
            </a:endParaRPr>
          </a:p>
          <a:p>
            <a:r>
              <a:rPr lang="cs-CZ" sz="3200" dirty="0" err="1" smtClean="0">
                <a:latin typeface="Arial Narrow" panose="020B0606020202030204" pitchFamily="34" charset="0"/>
              </a:rPr>
              <a:t>ObsahThujonu</a:t>
            </a:r>
            <a:r>
              <a:rPr lang="cs-CZ" sz="3200" dirty="0" smtClean="0">
                <a:latin typeface="Arial Narrow" panose="020B0606020202030204" pitchFamily="34" charset="0"/>
              </a:rPr>
              <a:t> – schválen pouze pro alkoholické a nealkoholické nápoje</a:t>
            </a:r>
            <a:endParaRPr lang="cs-CZ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884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83907" y="1"/>
            <a:ext cx="5423121" cy="1773746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„</a:t>
            </a:r>
            <a:r>
              <a:rPr lang="cs-CZ" b="1" dirty="0" smtClean="0">
                <a:latin typeface="Arial Narrow" panose="020B0606020202030204" pitchFamily="34" charset="0"/>
              </a:rPr>
              <a:t>DIY – Do </a:t>
            </a:r>
            <a:r>
              <a:rPr lang="cs-CZ" b="1" dirty="0" err="1" smtClean="0">
                <a:latin typeface="Arial Narrow" panose="020B0606020202030204" pitchFamily="34" charset="0"/>
              </a:rPr>
              <a:t>it</a:t>
            </a:r>
            <a:r>
              <a:rPr lang="cs-CZ" b="1" dirty="0" smtClean="0">
                <a:latin typeface="Arial Narrow" panose="020B0606020202030204" pitchFamily="34" charset="0"/>
              </a:rPr>
              <a:t> </a:t>
            </a:r>
            <a:r>
              <a:rPr lang="cs-CZ" b="1" dirty="0" err="1" smtClean="0">
                <a:latin typeface="Arial Narrow" panose="020B0606020202030204" pitchFamily="34" charset="0"/>
              </a:rPr>
              <a:t>yourself</a:t>
            </a:r>
            <a:r>
              <a:rPr lang="cs-CZ" b="1" dirty="0" smtClean="0">
                <a:latin typeface="Arial Narrow" panose="020B0606020202030204" pitchFamily="34" charset="0"/>
              </a:rPr>
              <a:t>“ – </a:t>
            </a:r>
            <a:r>
              <a:rPr lang="cs-CZ" b="1" dirty="0" err="1" smtClean="0">
                <a:latin typeface="Arial Narrow" panose="020B0606020202030204" pitchFamily="34" charset="0"/>
              </a:rPr>
              <a:t>example</a:t>
            </a:r>
            <a:endParaRPr lang="cs-CZ" b="1" dirty="0">
              <a:latin typeface="Arial Narrow" panose="020B060602020203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3908" y="1882066"/>
            <a:ext cx="5566298" cy="442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75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61460" y="118316"/>
            <a:ext cx="5237826" cy="1325563"/>
          </a:xfrm>
        </p:spPr>
        <p:txBody>
          <a:bodyPr/>
          <a:lstStyle/>
          <a:p>
            <a:pPr algn="ctr"/>
            <a:r>
              <a:rPr lang="cs-CZ" b="1" dirty="0" err="1" smtClean="0">
                <a:latin typeface="Arial Narrow" panose="020B0606020202030204" pitchFamily="34" charset="0"/>
              </a:rPr>
              <a:t>One</a:t>
            </a:r>
            <a:r>
              <a:rPr lang="cs-CZ" b="1" dirty="0" smtClean="0">
                <a:latin typeface="Arial Narrow" panose="020B0606020202030204" pitchFamily="34" charset="0"/>
              </a:rPr>
              <a:t> use e-</a:t>
            </a:r>
            <a:r>
              <a:rPr lang="cs-CZ" b="1" dirty="0" err="1" smtClean="0">
                <a:latin typeface="Arial Narrow" panose="020B0606020202030204" pitchFamily="34" charset="0"/>
              </a:rPr>
              <a:t>cigarettes</a:t>
            </a:r>
            <a:r>
              <a:rPr lang="cs-CZ" b="1" dirty="0" smtClean="0">
                <a:latin typeface="Arial Narrow" panose="020B0606020202030204" pitchFamily="34" charset="0"/>
              </a:rPr>
              <a:t> and VITACIG</a:t>
            </a:r>
            <a:r>
              <a:rPr lang="cs-CZ" b="1" baseline="30000" dirty="0" smtClean="0">
                <a:latin typeface="Arial Narrow" panose="020B0606020202030204" pitchFamily="34" charset="0"/>
              </a:rPr>
              <a:t>®</a:t>
            </a:r>
            <a:endParaRPr lang="cs-CZ" b="1" baseline="30000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6330" y="1633491"/>
            <a:ext cx="9428085" cy="4740676"/>
          </a:xfrm>
        </p:spPr>
        <p:txBody>
          <a:bodyPr/>
          <a:lstStyle/>
          <a:p>
            <a:r>
              <a:rPr lang="cs-CZ" dirty="0" smtClean="0">
                <a:latin typeface="Arial Narrow" panose="020B0606020202030204" pitchFamily="34" charset="0"/>
              </a:rPr>
              <a:t>e-cigarety pro jedno použití</a:t>
            </a:r>
            <a:endParaRPr lang="cs-CZ" sz="1100" dirty="0" smtClean="0">
              <a:latin typeface="Arial Narrow" panose="020B0606020202030204" pitchFamily="34" charset="0"/>
            </a:endParaRPr>
          </a:p>
          <a:p>
            <a:pPr lvl="1"/>
            <a:r>
              <a:rPr lang="cs-CZ" dirty="0" smtClean="0">
                <a:latin typeface="Arial Narrow" panose="020B0606020202030204" pitchFamily="34" charset="0"/>
              </a:rPr>
              <a:t>Nesmí obsahovat vitaminy, kofein, </a:t>
            </a:r>
            <a:r>
              <a:rPr lang="cs-CZ" dirty="0" err="1" smtClean="0">
                <a:latin typeface="Arial Narrow" panose="020B0606020202030204" pitchFamily="34" charset="0"/>
              </a:rPr>
              <a:t>taurin</a:t>
            </a:r>
            <a:r>
              <a:rPr lang="cs-CZ" dirty="0" smtClean="0">
                <a:latin typeface="Arial Narrow" panose="020B0606020202030204" pitchFamily="34" charset="0"/>
              </a:rPr>
              <a:t>, barviva, </a:t>
            </a:r>
            <a:r>
              <a:rPr lang="cs-CZ" dirty="0">
                <a:latin typeface="Arial Narrow" panose="020B0606020202030204" pitchFamily="34" charset="0"/>
              </a:rPr>
              <a:t>k</a:t>
            </a:r>
            <a:r>
              <a:rPr lang="cs-CZ" dirty="0" smtClean="0">
                <a:latin typeface="Arial Narrow" panose="020B0606020202030204" pitchFamily="34" charset="0"/>
              </a:rPr>
              <a:t>arcinogeny, mutageny a teratogeny</a:t>
            </a:r>
          </a:p>
          <a:p>
            <a:pPr lvl="1"/>
            <a:r>
              <a:rPr lang="cs-CZ" dirty="0" smtClean="0">
                <a:latin typeface="Arial Narrow" panose="020B0606020202030204" pitchFamily="34" charset="0"/>
              </a:rPr>
              <a:t>Musí být označeno složení</a:t>
            </a:r>
          </a:p>
          <a:p>
            <a:pPr marL="457200" lvl="1" indent="0">
              <a:buNone/>
            </a:pPr>
            <a:endParaRPr lang="cs-CZ" sz="1100" dirty="0" smtClean="0">
              <a:latin typeface="Arial Narrow" panose="020B0606020202030204" pitchFamily="34" charset="0"/>
            </a:endParaRPr>
          </a:p>
          <a:p>
            <a:r>
              <a:rPr lang="cs-CZ" dirty="0" smtClean="0">
                <a:latin typeface="Arial Narrow" panose="020B0606020202030204" pitchFamily="34" charset="0"/>
              </a:rPr>
              <a:t>VITACIG – zavádějící název</a:t>
            </a:r>
          </a:p>
          <a:p>
            <a:pPr marL="0" indent="0">
              <a:buNone/>
            </a:pPr>
            <a:endParaRPr lang="cs-CZ" sz="1100" dirty="0" smtClean="0">
              <a:latin typeface="Arial Narrow" panose="020B0606020202030204" pitchFamily="34" charset="0"/>
            </a:endParaRPr>
          </a:p>
          <a:p>
            <a:pPr lvl="1"/>
            <a:r>
              <a:rPr lang="cs-CZ" dirty="0" smtClean="0">
                <a:latin typeface="Arial Narrow" panose="020B0606020202030204" pitchFamily="34" charset="0"/>
              </a:rPr>
              <a:t>Vita – obsahuje vitamíny</a:t>
            </a:r>
          </a:p>
          <a:p>
            <a:pPr lvl="1"/>
            <a:r>
              <a:rPr lang="cs-CZ" dirty="0" err="1" smtClean="0">
                <a:latin typeface="Arial Narrow" panose="020B0606020202030204" pitchFamily="34" charset="0"/>
              </a:rPr>
              <a:t>Cig</a:t>
            </a:r>
            <a:r>
              <a:rPr lang="cs-CZ" dirty="0" smtClean="0">
                <a:latin typeface="Arial Narrow" panose="020B0606020202030204" pitchFamily="34" charset="0"/>
              </a:rPr>
              <a:t> – cigareta</a:t>
            </a:r>
          </a:p>
          <a:p>
            <a:pPr lvl="1"/>
            <a:r>
              <a:rPr lang="cs-CZ" dirty="0" smtClean="0">
                <a:latin typeface="Arial Narrow" panose="020B0606020202030204" pitchFamily="34" charset="0"/>
              </a:rPr>
              <a:t>Reklama jako </a:t>
            </a:r>
            <a:r>
              <a:rPr lang="cs-CZ" dirty="0" err="1" smtClean="0">
                <a:latin typeface="Arial Narrow" panose="020B0606020202030204" pitchFamily="34" charset="0"/>
              </a:rPr>
              <a:t>supplement</a:t>
            </a:r>
            <a:r>
              <a:rPr lang="cs-CZ" dirty="0" smtClean="0">
                <a:latin typeface="Arial Narrow" panose="020B0606020202030204" pitchFamily="34" charset="0"/>
              </a:rPr>
              <a:t> </a:t>
            </a:r>
            <a:endParaRPr lang="cs-CZ" dirty="0">
              <a:latin typeface="Arial Narrow" panose="020B0606020202030204" pitchFamily="34" charset="0"/>
            </a:endParaRP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6196614" y="3045041"/>
            <a:ext cx="3243487" cy="322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63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5025" y="1"/>
            <a:ext cx="4771608" cy="1847042"/>
          </a:xfrm>
        </p:spPr>
        <p:txBody>
          <a:bodyPr/>
          <a:lstStyle/>
          <a:p>
            <a:r>
              <a:rPr lang="cs-CZ" b="1" dirty="0" smtClean="0">
                <a:latin typeface="Arial Narrow" panose="020B0606020202030204" pitchFamily="34" charset="0"/>
              </a:rPr>
              <a:t>Speciální kontrolní akce 2018 v ČR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0465" y="2148395"/>
            <a:ext cx="8543923" cy="3700741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cs-CZ" sz="3200" dirty="0" smtClean="0">
                <a:latin typeface="Arial Narrow" panose="020B0606020202030204" pitchFamily="34" charset="0"/>
              </a:rPr>
              <a:t>1.6.2018-31.10.2018</a:t>
            </a:r>
          </a:p>
          <a:p>
            <a:pPr marL="0" indent="0">
              <a:buNone/>
            </a:pPr>
            <a:endParaRPr lang="cs-CZ" sz="1100" dirty="0" smtClean="0">
              <a:latin typeface="Arial Narrow" panose="020B0606020202030204" pitchFamily="34" charset="0"/>
            </a:endParaRPr>
          </a:p>
          <a:p>
            <a:r>
              <a:rPr lang="cs-CZ" dirty="0" smtClean="0">
                <a:latin typeface="Arial Narrow" panose="020B0606020202030204" pitchFamily="34" charset="0"/>
              </a:rPr>
              <a:t> </a:t>
            </a:r>
            <a:r>
              <a:rPr lang="cs-CZ" sz="3200" dirty="0" smtClean="0">
                <a:latin typeface="Arial Narrow" panose="020B0606020202030204" pitchFamily="34" charset="0"/>
              </a:rPr>
              <a:t>Značení el. cigaret a jejich náplní</a:t>
            </a:r>
          </a:p>
          <a:p>
            <a:pPr marL="0" indent="0">
              <a:buNone/>
            </a:pPr>
            <a:endParaRPr lang="cs-CZ" sz="1100" dirty="0" smtClean="0">
              <a:latin typeface="Arial Narrow" panose="020B0606020202030204" pitchFamily="34" charset="0"/>
            </a:endParaRPr>
          </a:p>
          <a:p>
            <a:r>
              <a:rPr lang="cs-CZ" dirty="0" smtClean="0">
                <a:latin typeface="Arial Narrow" panose="020B0606020202030204" pitchFamily="34" charset="0"/>
              </a:rPr>
              <a:t> </a:t>
            </a:r>
            <a:r>
              <a:rPr lang="cs-CZ" sz="3200" dirty="0" smtClean="0">
                <a:latin typeface="Arial Narrow" panose="020B0606020202030204" pitchFamily="34" charset="0"/>
              </a:rPr>
              <a:t>každá KHS provedla kontrolu </a:t>
            </a:r>
          </a:p>
          <a:p>
            <a:pPr marL="0" indent="0">
              <a:buNone/>
            </a:pPr>
            <a:endParaRPr lang="cs-CZ" sz="1100" dirty="0" smtClean="0">
              <a:latin typeface="Arial Narrow" panose="020B0606020202030204" pitchFamily="34" charset="0"/>
            </a:endParaRPr>
          </a:p>
          <a:p>
            <a:pPr lvl="1"/>
            <a:r>
              <a:rPr lang="cs-CZ" dirty="0" smtClean="0">
                <a:latin typeface="Arial Narrow" panose="020B0606020202030204" pitchFamily="34" charset="0"/>
              </a:rPr>
              <a:t> </a:t>
            </a:r>
            <a:r>
              <a:rPr lang="cs-CZ" sz="2800" dirty="0" smtClean="0">
                <a:latin typeface="Arial Narrow" panose="020B0606020202030204" pitchFamily="34" charset="0"/>
              </a:rPr>
              <a:t>6 různých el. cigaret</a:t>
            </a:r>
            <a:endParaRPr lang="cs-CZ" sz="1100" dirty="0" smtClean="0">
              <a:latin typeface="Arial Narrow" panose="020B0606020202030204" pitchFamily="34" charset="0"/>
            </a:endParaRPr>
          </a:p>
          <a:p>
            <a:pPr lvl="1"/>
            <a:r>
              <a:rPr lang="cs-CZ" dirty="0" smtClean="0">
                <a:latin typeface="Arial Narrow" panose="020B0606020202030204" pitchFamily="34" charset="0"/>
              </a:rPr>
              <a:t> </a:t>
            </a:r>
            <a:r>
              <a:rPr lang="cs-CZ" sz="2800" dirty="0" smtClean="0">
                <a:latin typeface="Arial Narrow" panose="020B0606020202030204" pitchFamily="34" charset="0"/>
              </a:rPr>
              <a:t>10 různých náplní </a:t>
            </a:r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182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2382" y="1"/>
            <a:ext cx="4989250" cy="1482570"/>
          </a:xfrm>
        </p:spPr>
        <p:txBody>
          <a:bodyPr/>
          <a:lstStyle/>
          <a:p>
            <a:pPr algn="ctr"/>
            <a:r>
              <a:rPr lang="cs-CZ" dirty="0" err="1" smtClean="0"/>
              <a:t>Vitastik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86" y="1950096"/>
            <a:ext cx="4210050" cy="214089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478" y="3090968"/>
            <a:ext cx="2508150" cy="3683000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5149" y="1367161"/>
            <a:ext cx="4208003" cy="263050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9188" y="3997666"/>
            <a:ext cx="3799924" cy="229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98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01157" y="135467"/>
            <a:ext cx="4820575" cy="1435882"/>
          </a:xfrm>
        </p:spPr>
        <p:txBody>
          <a:bodyPr/>
          <a:lstStyle/>
          <a:p>
            <a:pPr algn="ctr"/>
            <a:r>
              <a:rPr lang="cs-CZ" b="1" dirty="0" smtClean="0">
                <a:latin typeface="Arial Narrow" panose="020B0606020202030204" pitchFamily="34" charset="0"/>
              </a:rPr>
              <a:t>VITACIG</a:t>
            </a:r>
            <a:r>
              <a:rPr lang="cs-CZ" b="1" baseline="30000" dirty="0" smtClean="0">
                <a:latin typeface="Arial Narrow" panose="020B0606020202030204" pitchFamily="34" charset="0"/>
              </a:rPr>
              <a:t>®</a:t>
            </a:r>
            <a:endParaRPr lang="cs-CZ" b="1" baseline="30000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5309" y="1571349"/>
            <a:ext cx="9395760" cy="4580069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Arial Narrow" panose="020B0606020202030204" pitchFamily="34" charset="0"/>
              </a:rPr>
              <a:t>Obsahuje</a:t>
            </a:r>
          </a:p>
          <a:p>
            <a:pPr marL="0" indent="0">
              <a:buNone/>
            </a:pPr>
            <a:endParaRPr lang="cs-CZ" sz="1100" dirty="0" smtClean="0">
              <a:latin typeface="Arial Narrow" panose="020B0606020202030204" pitchFamily="34" charset="0"/>
            </a:endParaRPr>
          </a:p>
          <a:p>
            <a:pPr lvl="1"/>
            <a:r>
              <a:rPr lang="cs-CZ" dirty="0" smtClean="0">
                <a:latin typeface="Arial Narrow" panose="020B0606020202030204" pitchFamily="34" charset="0"/>
              </a:rPr>
              <a:t>Vitaminy  A, B6, B12, C, D3, E</a:t>
            </a:r>
          </a:p>
          <a:p>
            <a:pPr marL="457200" lvl="1" indent="0">
              <a:buNone/>
            </a:pPr>
            <a:endParaRPr lang="cs-CZ" sz="800" dirty="0" smtClean="0">
              <a:latin typeface="Arial Narrow" panose="020B0606020202030204" pitchFamily="34" charset="0"/>
            </a:endParaRPr>
          </a:p>
          <a:p>
            <a:pPr lvl="1"/>
            <a:r>
              <a:rPr lang="cs-CZ" dirty="0" smtClean="0">
                <a:latin typeface="Arial Narrow" panose="020B0606020202030204" pitchFamily="34" charset="0"/>
              </a:rPr>
              <a:t>Melatonin y</a:t>
            </a:r>
          </a:p>
          <a:p>
            <a:pPr marL="457200" lvl="1" indent="0">
              <a:buNone/>
            </a:pPr>
            <a:endParaRPr lang="cs-CZ" sz="800" dirty="0" smtClean="0">
              <a:latin typeface="Arial Narrow" panose="020B0606020202030204" pitchFamily="34" charset="0"/>
            </a:endParaRPr>
          </a:p>
          <a:p>
            <a:pPr lvl="1"/>
            <a:r>
              <a:rPr lang="cs-CZ" dirty="0" err="1" smtClean="0">
                <a:latin typeface="Arial Narrow" panose="020B0606020202030204" pitchFamily="34" charset="0"/>
              </a:rPr>
              <a:t>Taurin</a:t>
            </a:r>
            <a:r>
              <a:rPr lang="cs-CZ" dirty="0" smtClean="0">
                <a:latin typeface="Arial Narrow" panose="020B0606020202030204" pitchFamily="34" charset="0"/>
              </a:rPr>
              <a:t>, </a:t>
            </a:r>
            <a:r>
              <a:rPr lang="cs-CZ" dirty="0" err="1" smtClean="0">
                <a:latin typeface="Arial Narrow" panose="020B0606020202030204" pitchFamily="34" charset="0"/>
              </a:rPr>
              <a:t>koffein</a:t>
            </a:r>
            <a:r>
              <a:rPr lang="cs-CZ" dirty="0" smtClean="0">
                <a:latin typeface="Arial Narrow" panose="020B0606020202030204" pitchFamily="34" charset="0"/>
              </a:rPr>
              <a:t>, L-</a:t>
            </a:r>
            <a:r>
              <a:rPr lang="cs-CZ" dirty="0" err="1" smtClean="0">
                <a:latin typeface="Arial Narrow" panose="020B0606020202030204" pitchFamily="34" charset="0"/>
              </a:rPr>
              <a:t>carnitin</a:t>
            </a:r>
            <a:endParaRPr lang="cs-CZ" dirty="0" smtClean="0"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endParaRPr lang="cs-CZ" sz="800" dirty="0" smtClean="0">
              <a:latin typeface="Arial Narrow" panose="020B0606020202030204" pitchFamily="34" charset="0"/>
            </a:endParaRPr>
          </a:p>
          <a:p>
            <a:pPr lvl="1"/>
            <a:r>
              <a:rPr lang="cs-CZ" dirty="0" smtClean="0">
                <a:latin typeface="Arial Narrow" panose="020B0606020202030204" pitchFamily="34" charset="0"/>
              </a:rPr>
              <a:t>Kolagen – protein nerozpustný ve vodě</a:t>
            </a:r>
          </a:p>
          <a:p>
            <a:pPr marL="457200" lvl="1" indent="0">
              <a:buNone/>
            </a:pPr>
            <a:endParaRPr lang="cs-CZ" sz="800" dirty="0" smtClean="0">
              <a:latin typeface="Arial Narrow" panose="020B0606020202030204" pitchFamily="34" charset="0"/>
            </a:endParaRPr>
          </a:p>
          <a:p>
            <a:pPr lvl="2"/>
            <a:r>
              <a:rPr lang="cs-CZ" dirty="0" smtClean="0">
                <a:latin typeface="Arial Narrow" panose="020B0606020202030204" pitchFamily="34" charset="0"/>
              </a:rPr>
              <a:t> může být kouřen?</a:t>
            </a:r>
          </a:p>
          <a:p>
            <a:pPr marL="914400" lvl="2" indent="0">
              <a:buNone/>
            </a:pPr>
            <a:endParaRPr lang="cs-CZ" dirty="0" smtClean="0">
              <a:latin typeface="Arial Narrow" panose="020B0606020202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476" y="1660124"/>
            <a:ext cx="3133817" cy="421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42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62540" y="67733"/>
            <a:ext cx="4900474" cy="1383026"/>
          </a:xfrm>
        </p:spPr>
        <p:txBody>
          <a:bodyPr/>
          <a:lstStyle/>
          <a:p>
            <a:pPr algn="ctr"/>
            <a:r>
              <a:rPr lang="cs-CZ" b="1" dirty="0" smtClean="0">
                <a:latin typeface="Arial Narrow" panose="020B0606020202030204" pitchFamily="34" charset="0"/>
              </a:rPr>
              <a:t>Nick </a:t>
            </a:r>
            <a:r>
              <a:rPr lang="cs-CZ" b="1" dirty="0" err="1" smtClean="0">
                <a:latin typeface="Arial Narrow" panose="020B0606020202030204" pitchFamily="34" charset="0"/>
              </a:rPr>
              <a:t>one</a:t>
            </a:r>
            <a:endParaRPr lang="cs-CZ" b="1" dirty="0">
              <a:latin typeface="Arial Narrow" panose="020B060602020203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0245" y="2276509"/>
            <a:ext cx="2658086" cy="354208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777" y="2212495"/>
            <a:ext cx="2755631" cy="3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86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8812" y="0"/>
            <a:ext cx="6584340" cy="1633491"/>
          </a:xfrm>
        </p:spPr>
        <p:txBody>
          <a:bodyPr/>
          <a:lstStyle/>
          <a:p>
            <a:r>
              <a:rPr lang="cs-CZ" b="1" dirty="0" smtClean="0"/>
              <a:t>Zaměnitelné výrobky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36670" y="1455935"/>
            <a:ext cx="5007005" cy="4705167"/>
          </a:xfrm>
        </p:spPr>
      </p:pic>
    </p:spTree>
    <p:extLst>
      <p:ext uri="{BB962C8B-B14F-4D97-AF65-F5344CB8AC3E}">
        <p14:creationId xmlns:p14="http://schemas.microsoft.com/office/powerpoint/2010/main" val="1105785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01157" y="0"/>
            <a:ext cx="6681995" cy="1544715"/>
          </a:xfrm>
        </p:spPr>
        <p:txBody>
          <a:bodyPr/>
          <a:lstStyle/>
          <a:p>
            <a:r>
              <a:rPr lang="cs-CZ" b="1" dirty="0" smtClean="0"/>
              <a:t>Zaměnitelné výrobky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2527936" y="1342728"/>
            <a:ext cx="5073550" cy="4927107"/>
          </a:xfrm>
        </p:spPr>
      </p:pic>
    </p:spTree>
    <p:extLst>
      <p:ext uri="{BB962C8B-B14F-4D97-AF65-F5344CB8AC3E}">
        <p14:creationId xmlns:p14="http://schemas.microsoft.com/office/powerpoint/2010/main" val="3035722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07689" y="0"/>
            <a:ext cx="6575463" cy="1695635"/>
          </a:xfrm>
        </p:spPr>
        <p:txBody>
          <a:bodyPr/>
          <a:lstStyle/>
          <a:p>
            <a:r>
              <a:rPr lang="cs-CZ" b="1" dirty="0" smtClean="0"/>
              <a:t>Zaměnitelné výrobky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59" y="1695635"/>
            <a:ext cx="7011356" cy="4563122"/>
          </a:xfrm>
        </p:spPr>
      </p:pic>
    </p:spTree>
    <p:extLst>
      <p:ext uri="{BB962C8B-B14F-4D97-AF65-F5344CB8AC3E}">
        <p14:creationId xmlns:p14="http://schemas.microsoft.com/office/powerpoint/2010/main" val="1095126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8093" y="1"/>
            <a:ext cx="6502094" cy="1695634"/>
          </a:xfrm>
        </p:spPr>
        <p:txBody>
          <a:bodyPr/>
          <a:lstStyle/>
          <a:p>
            <a:r>
              <a:rPr lang="cs-CZ" b="1" dirty="0" smtClean="0">
                <a:latin typeface="Arial Narrow" panose="020B0606020202030204" pitchFamily="34" charset="0"/>
              </a:rPr>
              <a:t>Zdravotní problémy řešené </a:t>
            </a:r>
            <a:r>
              <a:rPr lang="cs-CZ" b="1" dirty="0" err="1" smtClean="0">
                <a:latin typeface="Arial Narrow" panose="020B0606020202030204" pitchFamily="34" charset="0"/>
              </a:rPr>
              <a:t>toxikologickýcm</a:t>
            </a:r>
            <a:r>
              <a:rPr lang="cs-CZ" b="1" dirty="0" smtClean="0">
                <a:latin typeface="Arial Narrow" panose="020B0606020202030204" pitchFamily="34" charset="0"/>
              </a:rPr>
              <a:t> centrem</a:t>
            </a:r>
            <a:endParaRPr lang="cs-CZ" b="1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" y="1518082"/>
            <a:ext cx="9703293" cy="4909351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17</a:t>
            </a:r>
            <a:r>
              <a:rPr lang="en-US" b="1" dirty="0">
                <a:latin typeface="Arial Narrow" panose="020B0606020202030204" pitchFamily="34" charset="0"/>
              </a:rPr>
              <a:t>. 2. 2017 </a:t>
            </a:r>
            <a:r>
              <a:rPr lang="cs-CZ" b="1" dirty="0" smtClean="0">
                <a:latin typeface="Arial Narrow" panose="020B0606020202030204" pitchFamily="34" charset="0"/>
              </a:rPr>
              <a:t>-   21. letá žena</a:t>
            </a:r>
          </a:p>
          <a:p>
            <a:pPr marL="0" indent="0">
              <a:buNone/>
            </a:pPr>
            <a:endParaRPr lang="en-US" sz="1200" b="1" dirty="0">
              <a:latin typeface="Arial Narrow" panose="020B0606020202030204" pitchFamily="34" charset="0"/>
            </a:endParaRP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El</a:t>
            </a:r>
            <a:r>
              <a:rPr lang="cs-CZ" dirty="0" smtClean="0">
                <a:latin typeface="Arial Narrow" panose="020B0606020202030204" pitchFamily="34" charset="0"/>
              </a:rPr>
              <a:t>.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cigaret</a:t>
            </a:r>
            <a:r>
              <a:rPr lang="cs-CZ" dirty="0" smtClean="0">
                <a:latin typeface="Arial Narrow" panose="020B0606020202030204" pitchFamily="34" charset="0"/>
              </a:rPr>
              <a:t>a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4x2 ml </a:t>
            </a:r>
            <a:r>
              <a:rPr lang="cs-CZ" dirty="0" smtClean="0">
                <a:latin typeface="Arial Narrow" panose="020B0606020202030204" pitchFamily="34" charset="0"/>
              </a:rPr>
              <a:t>náplň s </a:t>
            </a:r>
            <a:r>
              <a:rPr lang="en-US" dirty="0" smtClean="0">
                <a:latin typeface="Arial Narrow" panose="020B0606020202030204" pitchFamily="34" charset="0"/>
              </a:rPr>
              <a:t>6 mg/ml </a:t>
            </a:r>
            <a:r>
              <a:rPr lang="en-US" dirty="0">
                <a:latin typeface="Arial Narrow" panose="020B0606020202030204" pitchFamily="34" charset="0"/>
              </a:rPr>
              <a:t>= 48 mg </a:t>
            </a:r>
            <a:r>
              <a:rPr lang="en-US" dirty="0" err="1" smtClean="0">
                <a:latin typeface="Arial Narrow" panose="020B0606020202030204" pitchFamily="34" charset="0"/>
              </a:rPr>
              <a:t>ni</a:t>
            </a:r>
            <a:r>
              <a:rPr lang="cs-CZ" dirty="0" smtClean="0">
                <a:latin typeface="Arial Narrow" panose="020B0606020202030204" pitchFamily="34" charset="0"/>
              </a:rPr>
              <a:t>k</a:t>
            </a:r>
            <a:r>
              <a:rPr lang="en-US" dirty="0" err="1" smtClean="0">
                <a:latin typeface="Arial Narrow" panose="020B0606020202030204" pitchFamily="34" charset="0"/>
              </a:rPr>
              <a:t>otin</a:t>
            </a:r>
            <a:r>
              <a:rPr lang="cs-CZ" dirty="0" smtClean="0">
                <a:latin typeface="Arial Narrow" panose="020B0606020202030204" pitchFamily="34" charset="0"/>
              </a:rPr>
              <a:t>u /den</a:t>
            </a:r>
          </a:p>
          <a:p>
            <a:pPr lvl="1"/>
            <a:r>
              <a:rPr lang="cs-CZ" dirty="0" smtClean="0">
                <a:latin typeface="Arial Narrow" panose="020B0606020202030204" pitchFamily="34" charset="0"/>
              </a:rPr>
              <a:t>Vykouřila </a:t>
            </a:r>
            <a:r>
              <a:rPr lang="en-US" dirty="0" smtClean="0">
                <a:latin typeface="Arial Narrow" panose="020B0606020202030204" pitchFamily="34" charset="0"/>
              </a:rPr>
              <a:t>8 </a:t>
            </a:r>
            <a:r>
              <a:rPr lang="en-US" dirty="0">
                <a:latin typeface="Arial Narrow" panose="020B0606020202030204" pitchFamily="34" charset="0"/>
              </a:rPr>
              <a:t>ml </a:t>
            </a:r>
            <a:r>
              <a:rPr lang="cs-CZ" dirty="0" smtClean="0">
                <a:latin typeface="Arial Narrow" panose="020B0606020202030204" pitchFamily="34" charset="0"/>
              </a:rPr>
              <a:t>průjem, GIT problémy</a:t>
            </a:r>
            <a:endParaRPr lang="en-US" dirty="0">
              <a:latin typeface="Arial Narrow" panose="020B0606020202030204" pitchFamily="34" charset="0"/>
            </a:endParaRPr>
          </a:p>
          <a:p>
            <a:pPr lvl="1"/>
            <a:r>
              <a:rPr lang="cs-CZ" dirty="0" smtClean="0">
                <a:latin typeface="Arial Narrow" panose="020B0606020202030204" pitchFamily="34" charset="0"/>
              </a:rPr>
              <a:t>Dávka </a:t>
            </a:r>
            <a:r>
              <a:rPr lang="en-US" dirty="0" smtClean="0">
                <a:latin typeface="Arial Narrow" panose="020B0606020202030204" pitchFamily="34" charset="0"/>
              </a:rPr>
              <a:t>48 </a:t>
            </a:r>
            <a:r>
              <a:rPr lang="en-US" dirty="0">
                <a:latin typeface="Arial Narrow" panose="020B0606020202030204" pitchFamily="34" charset="0"/>
              </a:rPr>
              <a:t>mg </a:t>
            </a:r>
            <a:r>
              <a:rPr lang="en-US" dirty="0" err="1" smtClean="0">
                <a:latin typeface="Arial Narrow" panose="020B0606020202030204" pitchFamily="34" charset="0"/>
              </a:rPr>
              <a:t>ni</a:t>
            </a:r>
            <a:r>
              <a:rPr lang="cs-CZ" dirty="0" smtClean="0">
                <a:latin typeface="Arial Narrow" panose="020B0606020202030204" pitchFamily="34" charset="0"/>
              </a:rPr>
              <a:t>k</a:t>
            </a:r>
            <a:r>
              <a:rPr lang="en-US" dirty="0" err="1" smtClean="0">
                <a:latin typeface="Arial Narrow" panose="020B0606020202030204" pitchFamily="34" charset="0"/>
              </a:rPr>
              <a:t>otin</a:t>
            </a:r>
            <a:r>
              <a:rPr lang="cs-CZ" dirty="0" smtClean="0">
                <a:latin typeface="Arial Narrow" panose="020B0606020202030204" pitchFamily="34" charset="0"/>
              </a:rPr>
              <a:t>u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cs-CZ" dirty="0" smtClean="0">
                <a:latin typeface="Arial Narrow" panose="020B0606020202030204" pitchFamily="34" charset="0"/>
              </a:rPr>
              <a:t>je </a:t>
            </a:r>
            <a:r>
              <a:rPr lang="en-US" dirty="0" smtClean="0">
                <a:latin typeface="Arial Narrow" panose="020B0606020202030204" pitchFamily="34" charset="0"/>
              </a:rPr>
              <a:t> toxic</a:t>
            </a:r>
            <a:r>
              <a:rPr lang="cs-CZ" dirty="0" err="1" smtClean="0">
                <a:latin typeface="Arial Narrow" panose="020B0606020202030204" pitchFamily="34" charset="0"/>
              </a:rPr>
              <a:t>ká</a:t>
            </a:r>
            <a:r>
              <a:rPr lang="en-US" dirty="0" smtClean="0">
                <a:latin typeface="Arial Narrow" panose="020B0606020202030204" pitchFamily="34" charset="0"/>
              </a:rPr>
              <a:t>, </a:t>
            </a:r>
            <a:endParaRPr lang="cs-CZ" dirty="0" smtClean="0">
              <a:latin typeface="Arial Narrow" panose="020B0606020202030204" pitchFamily="34" charset="0"/>
            </a:endParaRPr>
          </a:p>
          <a:p>
            <a:pPr lvl="1"/>
            <a:r>
              <a:rPr lang="en-US" dirty="0" err="1" smtClean="0">
                <a:latin typeface="Arial Narrow" panose="020B0606020202030204" pitchFamily="34" charset="0"/>
              </a:rPr>
              <a:t>Antiemeti</a:t>
            </a:r>
            <a:r>
              <a:rPr lang="cs-CZ" dirty="0" err="1" smtClean="0">
                <a:latin typeface="Arial Narrow" panose="020B0606020202030204" pitchFamily="34" charset="0"/>
              </a:rPr>
              <a:t>ka</a:t>
            </a:r>
            <a:r>
              <a:rPr lang="cs-CZ" dirty="0" smtClean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cs-CZ" dirty="0" smtClean="0">
                <a:latin typeface="Arial Narrow" panose="020B0606020202030204" pitchFamily="34" charset="0"/>
              </a:rPr>
              <a:t>udržovat rovnováhu tekutina </a:t>
            </a:r>
            <a:r>
              <a:rPr lang="en-US" dirty="0" err="1" smtClean="0">
                <a:latin typeface="Arial Narrow" panose="020B0606020202030204" pitchFamily="34" charset="0"/>
              </a:rPr>
              <a:t>ele</a:t>
            </a:r>
            <a:r>
              <a:rPr lang="cs-CZ" dirty="0" smtClean="0">
                <a:latin typeface="Arial Narrow" panose="020B0606020202030204" pitchFamily="34" charset="0"/>
              </a:rPr>
              <a:t>k</a:t>
            </a:r>
            <a:r>
              <a:rPr lang="en-US" dirty="0" err="1" smtClean="0">
                <a:latin typeface="Arial Narrow" panose="020B0606020202030204" pitchFamily="34" charset="0"/>
              </a:rPr>
              <a:t>trolyt</a:t>
            </a:r>
            <a:r>
              <a:rPr lang="cs-CZ" dirty="0" smtClean="0">
                <a:latin typeface="Arial Narrow" panose="020B0606020202030204" pitchFamily="34" charset="0"/>
              </a:rPr>
              <a:t>ů v případě závažného zvracení</a:t>
            </a:r>
            <a:r>
              <a:rPr lang="en-US" dirty="0" smtClean="0">
                <a:latin typeface="Arial Narrow" panose="020B0606020202030204" pitchFamily="34" charset="0"/>
              </a:rPr>
              <a:t>. </a:t>
            </a:r>
            <a:r>
              <a:rPr lang="cs-CZ" dirty="0" smtClean="0">
                <a:latin typeface="Arial Narrow" panose="020B0606020202030204" pitchFamily="34" charset="0"/>
              </a:rPr>
              <a:t>Pokud bude pokračovat hyperaktivita GIT</a:t>
            </a:r>
            <a:r>
              <a:rPr lang="en-US" dirty="0" smtClean="0">
                <a:latin typeface="Arial Narrow" panose="020B0606020202030204" pitchFamily="34" charset="0"/>
              </a:rPr>
              <a:t>.</a:t>
            </a:r>
            <a:endParaRPr lang="en-U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200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&gt; </a:t>
            </a:r>
            <a:r>
              <a:rPr lang="en-US" dirty="0">
                <a:latin typeface="Arial Narrow" panose="020B0606020202030204" pitchFamily="34" charset="0"/>
              </a:rPr>
              <a:t>40 mg </a:t>
            </a:r>
            <a:r>
              <a:rPr lang="cs-CZ" dirty="0" smtClean="0">
                <a:latin typeface="Arial Narrow" panose="020B0606020202030204" pitchFamily="34" charset="0"/>
              </a:rPr>
              <a:t>působí závažné otravy, s</a:t>
            </a:r>
            <a:r>
              <a:rPr lang="en-US" dirty="0" err="1" smtClean="0">
                <a:latin typeface="Arial Narrow" panose="020B0606020202030204" pitchFamily="34" charset="0"/>
              </a:rPr>
              <a:t>ymptom</a:t>
            </a:r>
            <a:r>
              <a:rPr lang="cs-CZ" dirty="0" smtClean="0">
                <a:latin typeface="Arial Narrow" panose="020B0606020202030204" pitchFamily="34" charset="0"/>
              </a:rPr>
              <a:t>y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cs-CZ" dirty="0" smtClean="0">
                <a:latin typeface="Arial Narrow" panose="020B0606020202030204" pitchFamily="34" charset="0"/>
              </a:rPr>
              <a:t>normálně přetrvávají </a:t>
            </a:r>
            <a:r>
              <a:rPr lang="en-US" dirty="0" smtClean="0">
                <a:latin typeface="Arial Narrow" panose="020B0606020202030204" pitchFamily="34" charset="0"/>
              </a:rPr>
              <a:t>1-2 ho</a:t>
            </a:r>
            <a:r>
              <a:rPr lang="cs-CZ" dirty="0" smtClean="0">
                <a:latin typeface="Arial Narrow" panose="020B0606020202030204" pitchFamily="34" charset="0"/>
              </a:rPr>
              <a:t>diny u středně těžkých případů,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18-24 </a:t>
            </a:r>
            <a:r>
              <a:rPr lang="en-US" dirty="0" smtClean="0">
                <a:latin typeface="Arial Narrow" panose="020B0606020202030204" pitchFamily="34" charset="0"/>
              </a:rPr>
              <a:t>ho</a:t>
            </a:r>
            <a:r>
              <a:rPr lang="cs-CZ" dirty="0" smtClean="0">
                <a:latin typeface="Arial Narrow" panose="020B0606020202030204" pitchFamily="34" charset="0"/>
              </a:rPr>
              <a:t>din u závažných otrav</a:t>
            </a:r>
            <a:r>
              <a:rPr lang="en-US" dirty="0" smtClean="0">
                <a:latin typeface="Arial Narrow" panose="020B0606020202030204" pitchFamily="34" charset="0"/>
              </a:rPr>
              <a:t>. </a:t>
            </a:r>
            <a:r>
              <a:rPr lang="en-US" dirty="0" err="1" smtClean="0">
                <a:latin typeface="Arial Narrow" panose="020B0606020202030204" pitchFamily="34" charset="0"/>
              </a:rPr>
              <a:t>Hospitaliza</a:t>
            </a:r>
            <a:r>
              <a:rPr lang="cs-CZ" dirty="0" err="1" smtClean="0">
                <a:latin typeface="Arial Narrow" panose="020B0606020202030204" pitchFamily="34" charset="0"/>
              </a:rPr>
              <a:t>ce</a:t>
            </a:r>
            <a:r>
              <a:rPr lang="en-US" dirty="0" smtClean="0">
                <a:latin typeface="Arial Narrow" panose="020B0606020202030204" pitchFamily="34" charset="0"/>
              </a:rPr>
              <a:t>.</a:t>
            </a:r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68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08195" y="1"/>
            <a:ext cx="5548543" cy="1669002"/>
          </a:xfrm>
        </p:spPr>
        <p:txBody>
          <a:bodyPr/>
          <a:lstStyle/>
          <a:p>
            <a:pPr algn="ctr"/>
            <a:r>
              <a:rPr lang="cs-CZ" b="1" dirty="0" smtClean="0">
                <a:latin typeface="Arial Narrow" panose="020B0606020202030204" pitchFamily="34" charset="0"/>
              </a:rPr>
              <a:t>Nové  </a:t>
            </a:r>
            <a:r>
              <a:rPr lang="cs-CZ" b="1" dirty="0" smtClean="0">
                <a:latin typeface="Arial Narrow" panose="020B0606020202030204" pitchFamily="34" charset="0"/>
              </a:rPr>
              <a:t>typy  el. cigaret</a:t>
            </a:r>
            <a:endParaRPr lang="cs-CZ" b="1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0920" y="1669003"/>
            <a:ext cx="9614517" cy="4482415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Arial Narrow" panose="020B0606020202030204" pitchFamily="34" charset="0"/>
              </a:rPr>
              <a:t>S obsahem Nikotinových solí  </a:t>
            </a:r>
            <a:r>
              <a:rPr lang="cs-CZ" sz="3200" dirty="0"/>
              <a:t>(</a:t>
            </a:r>
            <a:r>
              <a:rPr lang="cs-CZ" sz="3200" dirty="0" smtClean="0"/>
              <a:t>nikotin </a:t>
            </a:r>
            <a:r>
              <a:rPr lang="cs-CZ" sz="3200" dirty="0"/>
              <a:t>+ </a:t>
            </a:r>
            <a:r>
              <a:rPr lang="cs-CZ" sz="3200" dirty="0" err="1" smtClean="0"/>
              <a:t>kys</a:t>
            </a:r>
            <a:r>
              <a:rPr lang="cs-CZ" sz="3200" dirty="0" smtClean="0"/>
              <a:t>. benzoová)</a:t>
            </a:r>
            <a:endParaRPr lang="cs-CZ" sz="32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cs-CZ" sz="1100" dirty="0" smtClean="0">
              <a:latin typeface="Arial Narrow" panose="020B0606020202030204" pitchFamily="34" charset="0"/>
            </a:endParaRPr>
          </a:p>
          <a:p>
            <a:pPr lvl="1"/>
            <a:r>
              <a:rPr lang="cs-CZ" dirty="0">
                <a:latin typeface="Arial Narrow" panose="020B0606020202030204" pitchFamily="34" charset="0"/>
              </a:rPr>
              <a:t> N</a:t>
            </a:r>
            <a:r>
              <a:rPr lang="cs-CZ" dirty="0" smtClean="0">
                <a:latin typeface="Arial Narrow" panose="020B0606020202030204" pitchFamily="34" charset="0"/>
              </a:rPr>
              <a:t>eškrábe v krku (pH 6,5)</a:t>
            </a:r>
          </a:p>
          <a:p>
            <a:pPr marL="457200" lvl="1" indent="0">
              <a:buNone/>
            </a:pPr>
            <a:endParaRPr lang="cs-CZ" sz="800" dirty="0" smtClean="0">
              <a:latin typeface="Arial Narrow" panose="020B0606020202030204" pitchFamily="34" charset="0"/>
            </a:endParaRPr>
          </a:p>
          <a:p>
            <a:pPr lvl="1"/>
            <a:r>
              <a:rPr lang="cs-CZ" dirty="0" smtClean="0">
                <a:latin typeface="Arial Narrow" panose="020B0606020202030204" pitchFamily="34" charset="0"/>
              </a:rPr>
              <a:t>Rychlejší vstřebávání do krve</a:t>
            </a:r>
          </a:p>
          <a:p>
            <a:pPr marL="457200" lvl="1" indent="0">
              <a:buNone/>
            </a:pPr>
            <a:endParaRPr lang="cs-CZ" sz="800" dirty="0" smtClean="0">
              <a:latin typeface="Arial Narrow" panose="020B0606020202030204" pitchFamily="34" charset="0"/>
            </a:endParaRPr>
          </a:p>
          <a:p>
            <a:pPr lvl="1"/>
            <a:r>
              <a:rPr lang="cs-CZ" dirty="0">
                <a:latin typeface="Arial Narrow" panose="020B0606020202030204" pitchFamily="34" charset="0"/>
              </a:rPr>
              <a:t> S</a:t>
            </a:r>
            <a:r>
              <a:rPr lang="cs-CZ" dirty="0" smtClean="0">
                <a:latin typeface="Arial Narrow" panose="020B0606020202030204" pitchFamily="34" charset="0"/>
              </a:rPr>
              <a:t>ilnější a delší nikotinový efekt</a:t>
            </a:r>
          </a:p>
          <a:p>
            <a:pPr marL="457200" lvl="1" indent="0">
              <a:buNone/>
            </a:pPr>
            <a:endParaRPr lang="cs-CZ" sz="800" dirty="0" smtClean="0">
              <a:latin typeface="Arial Narrow" panose="020B0606020202030204" pitchFamily="34" charset="0"/>
            </a:endParaRPr>
          </a:p>
          <a:p>
            <a:pPr lvl="1"/>
            <a:r>
              <a:rPr lang="cs-CZ" dirty="0" smtClean="0">
                <a:latin typeface="Arial Narrow" panose="020B0606020202030204" pitchFamily="34" charset="0"/>
              </a:rPr>
              <a:t>Delší čistá chuť nikotinu </a:t>
            </a:r>
          </a:p>
          <a:p>
            <a:pPr marL="457200" lvl="1" indent="0">
              <a:buNone/>
            </a:pPr>
            <a:endParaRPr lang="cs-CZ" sz="800" dirty="0" smtClean="0">
              <a:latin typeface="Arial Narrow" panose="020B0606020202030204" pitchFamily="34" charset="0"/>
            </a:endParaRPr>
          </a:p>
          <a:p>
            <a:pPr lvl="1"/>
            <a:r>
              <a:rPr lang="cs-CZ" dirty="0" smtClean="0">
                <a:latin typeface="Arial Narrow" panose="020B0606020202030204" pitchFamily="34" charset="0"/>
              </a:rPr>
              <a:t>Méně potáhnutí k dosažení efektu</a:t>
            </a:r>
          </a:p>
          <a:p>
            <a:pPr marL="457200" lvl="1" indent="0">
              <a:buNone/>
            </a:pPr>
            <a:endParaRPr lang="cs-CZ" sz="800" dirty="0" smtClean="0">
              <a:latin typeface="Arial Narrow" panose="020B0606020202030204" pitchFamily="34" charset="0"/>
            </a:endParaRPr>
          </a:p>
          <a:p>
            <a:pPr lvl="1"/>
            <a:r>
              <a:rPr lang="cs-CZ" dirty="0" smtClean="0">
                <a:latin typeface="Arial Narrow" panose="020B0606020202030204" pitchFamily="34" charset="0"/>
              </a:rPr>
              <a:t>Větší možnost předávkování</a:t>
            </a:r>
          </a:p>
          <a:p>
            <a:pPr marL="457200" lvl="1" indent="0">
              <a:buNone/>
            </a:pPr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794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4693" y="92093"/>
            <a:ext cx="8543925" cy="1325563"/>
          </a:xfrm>
        </p:spPr>
        <p:txBody>
          <a:bodyPr/>
          <a:lstStyle/>
          <a:p>
            <a:pPr algn="ctr"/>
            <a:r>
              <a:rPr lang="cs-CZ" b="1" dirty="0" smtClean="0">
                <a:latin typeface="Arial Narrow" panose="020B0606020202030204" pitchFamily="34" charset="0"/>
              </a:rPr>
              <a:t>Nikotinové soli</a:t>
            </a:r>
            <a:endParaRPr lang="cs-CZ" b="1" dirty="0">
              <a:latin typeface="Arial Narrow" panose="020B060602020203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916" y="1417656"/>
            <a:ext cx="3785285" cy="4759307"/>
          </a:xfrm>
          <a:prstGeom prst="rect">
            <a:avLst/>
          </a:prstGeom>
        </p:spPr>
      </p:pic>
      <p:sp>
        <p:nvSpPr>
          <p:cNvPr id="5" name="Zástupný symbol pro obsah 4"/>
          <p:cNvSpPr>
            <a:spLocks noGrp="1"/>
          </p:cNvSpPr>
          <p:nvPr>
            <p:ph sz="half" idx="4294967295"/>
          </p:nvPr>
        </p:nvSpPr>
        <p:spPr>
          <a:xfrm>
            <a:off x="5274733" y="1801813"/>
            <a:ext cx="4631267" cy="4375150"/>
          </a:xfrm>
        </p:spPr>
        <p:txBody>
          <a:bodyPr/>
          <a:lstStyle/>
          <a:p>
            <a:r>
              <a:rPr lang="cs-CZ" dirty="0" smtClean="0">
                <a:latin typeface="Arial Narrow" panose="020B0606020202030204" pitchFamily="34" charset="0"/>
              </a:rPr>
              <a:t>Obsah </a:t>
            </a:r>
          </a:p>
          <a:p>
            <a:pPr lvl="1"/>
            <a:r>
              <a:rPr lang="cs-CZ" dirty="0" smtClean="0">
                <a:latin typeface="Arial Narrow" panose="020B0606020202030204" pitchFamily="34" charset="0"/>
              </a:rPr>
              <a:t>13 mg/ml</a:t>
            </a:r>
          </a:p>
          <a:p>
            <a:pPr lvl="1"/>
            <a:r>
              <a:rPr lang="cs-CZ" dirty="0" smtClean="0">
                <a:latin typeface="Arial Narrow" panose="020B0606020202030204" pitchFamily="34" charset="0"/>
              </a:rPr>
              <a:t>20 mg/ml</a:t>
            </a:r>
          </a:p>
          <a:p>
            <a:pPr lvl="1"/>
            <a:r>
              <a:rPr lang="cs-CZ" dirty="0" smtClean="0">
                <a:latin typeface="Arial Narrow" panose="020B0606020202030204" pitchFamily="34" charset="0"/>
              </a:rPr>
              <a:t>30 mg/ml </a:t>
            </a:r>
          </a:p>
        </p:txBody>
      </p:sp>
    </p:spTree>
    <p:extLst>
      <p:ext uri="{BB962C8B-B14F-4D97-AF65-F5344CB8AC3E}">
        <p14:creationId xmlns:p14="http://schemas.microsoft.com/office/powerpoint/2010/main" val="1266970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96971" y="0"/>
            <a:ext cx="5717220" cy="1438183"/>
          </a:xfrm>
        </p:spPr>
        <p:txBody>
          <a:bodyPr/>
          <a:lstStyle/>
          <a:p>
            <a:pPr algn="ctr"/>
            <a:r>
              <a:rPr lang="cs-CZ" b="1" dirty="0" smtClean="0">
                <a:latin typeface="Arial Narrow" panose="020B0606020202030204" pitchFamily="34" charset="0"/>
              </a:rPr>
              <a:t>Nové typy el. cigaret</a:t>
            </a:r>
            <a:endParaRPr lang="cs-CZ" b="1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8575" y="1695635"/>
            <a:ext cx="9034577" cy="4455783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 Narrow" panose="020B0606020202030204" pitchFamily="34" charset="0"/>
              </a:rPr>
              <a:t>Obsah </a:t>
            </a:r>
            <a:r>
              <a:rPr lang="cs-CZ" dirty="0" err="1" smtClean="0">
                <a:latin typeface="Arial Narrow" panose="020B0606020202030204" pitchFamily="34" charset="0"/>
              </a:rPr>
              <a:t>of</a:t>
            </a:r>
            <a:r>
              <a:rPr lang="cs-CZ" dirty="0" smtClean="0">
                <a:latin typeface="Arial Narrow" panose="020B0606020202030204" pitchFamily="34" charset="0"/>
              </a:rPr>
              <a:t> </a:t>
            </a:r>
            <a:r>
              <a:rPr lang="cs-CZ" dirty="0" err="1" smtClean="0">
                <a:latin typeface="Arial Narrow" panose="020B0606020202030204" pitchFamily="34" charset="0"/>
              </a:rPr>
              <a:t>Kanabidiole</a:t>
            </a:r>
            <a:r>
              <a:rPr lang="cs-CZ" dirty="0" smtClean="0">
                <a:latin typeface="Arial Narrow" panose="020B0606020202030204" pitchFamily="34" charset="0"/>
              </a:rPr>
              <a:t> – CBD</a:t>
            </a:r>
          </a:p>
          <a:p>
            <a:endParaRPr lang="cs-CZ" sz="1100" dirty="0" smtClean="0">
              <a:latin typeface="Arial Narrow" panose="020B0606020202030204" pitchFamily="34" charset="0"/>
            </a:endParaRPr>
          </a:p>
          <a:p>
            <a:r>
              <a:rPr lang="cs-CZ" dirty="0" smtClean="0">
                <a:latin typeface="Arial Narrow" panose="020B0606020202030204" pitchFamily="34" charset="0"/>
              </a:rPr>
              <a:t>30 - 600 mg/10 ml</a:t>
            </a:r>
          </a:p>
          <a:p>
            <a:pPr marL="0" indent="0">
              <a:buNone/>
            </a:pPr>
            <a:endParaRPr lang="cs-CZ" sz="1100" dirty="0" smtClean="0">
              <a:latin typeface="Arial Narrow" panose="020B0606020202030204" pitchFamily="34" charset="0"/>
            </a:endParaRPr>
          </a:p>
          <a:p>
            <a:r>
              <a:rPr lang="cs-CZ" dirty="0" smtClean="0">
                <a:latin typeface="Arial Narrow" panose="020B0606020202030204" pitchFamily="34" charset="0"/>
              </a:rPr>
              <a:t>Není psychoaktivní</a:t>
            </a:r>
          </a:p>
          <a:p>
            <a:pPr marL="0" indent="0">
              <a:buNone/>
            </a:pPr>
            <a:endParaRPr lang="cs-CZ" sz="1100" dirty="0" smtClean="0">
              <a:latin typeface="Arial Narrow" panose="020B0606020202030204" pitchFamily="34" charset="0"/>
            </a:endParaRPr>
          </a:p>
          <a:p>
            <a:r>
              <a:rPr lang="cs-CZ" dirty="0" smtClean="0">
                <a:latin typeface="Arial Narrow" panose="020B0606020202030204" pitchFamily="34" charset="0"/>
              </a:rPr>
              <a:t>Opačný efekt než THC</a:t>
            </a:r>
          </a:p>
          <a:p>
            <a:pPr marL="0" indent="0">
              <a:buNone/>
            </a:pPr>
            <a:endParaRPr lang="cs-CZ" sz="1100" dirty="0" smtClean="0">
              <a:latin typeface="Arial Narrow" panose="020B0606020202030204" pitchFamily="34" charset="0"/>
            </a:endParaRPr>
          </a:p>
          <a:p>
            <a:r>
              <a:rPr lang="cs-CZ" dirty="0" smtClean="0">
                <a:latin typeface="Arial Narrow" panose="020B0606020202030204" pitchFamily="34" charset="0"/>
              </a:rPr>
              <a:t>Musí být  notifikováno  6 měsíců </a:t>
            </a:r>
          </a:p>
          <a:p>
            <a:pPr marL="0" indent="0">
              <a:buNone/>
            </a:pPr>
            <a:r>
              <a:rPr lang="cs-CZ" dirty="0" smtClean="0">
                <a:latin typeface="Arial Narrow" panose="020B0606020202030204" pitchFamily="34" charset="0"/>
              </a:rPr>
              <a:t>    před uvedením na trh</a:t>
            </a:r>
          </a:p>
          <a:p>
            <a:endParaRPr lang="cs-CZ" dirty="0">
              <a:latin typeface="Arial Narrow" panose="020B060602020203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291" y="1233189"/>
            <a:ext cx="3837709" cy="491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13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52583" y="62144"/>
            <a:ext cx="5184559" cy="1535837"/>
          </a:xfrm>
        </p:spPr>
        <p:txBody>
          <a:bodyPr/>
          <a:lstStyle/>
          <a:p>
            <a:pPr algn="ctr"/>
            <a:r>
              <a:rPr lang="cs-CZ" dirty="0" smtClean="0"/>
              <a:t>Proč ?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84" y="1260629"/>
            <a:ext cx="6770155" cy="5089502"/>
          </a:xfrm>
        </p:spPr>
      </p:pic>
    </p:spTree>
    <p:extLst>
      <p:ext uri="{BB962C8B-B14F-4D97-AF65-F5344CB8AC3E}">
        <p14:creationId xmlns:p14="http://schemas.microsoft.com/office/powerpoint/2010/main" val="1237675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8396" y="-79898"/>
            <a:ext cx="6338656" cy="1855432"/>
          </a:xfrm>
        </p:spPr>
        <p:txBody>
          <a:bodyPr/>
          <a:lstStyle/>
          <a:p>
            <a:pPr algn="ctr"/>
            <a:r>
              <a:rPr lang="cs-CZ" dirty="0" smtClean="0"/>
              <a:t>Vyšetřováni v </a:t>
            </a:r>
            <a:r>
              <a:rPr lang="cs-CZ" dirty="0"/>
              <a:t>laboratořích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6331" y="1713390"/>
            <a:ext cx="9016822" cy="44380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sz="3600" dirty="0" smtClean="0"/>
              <a:t>Diskutovány metodiky</a:t>
            </a:r>
          </a:p>
          <a:p>
            <a:pPr lvl="1">
              <a:lnSpc>
                <a:spcPct val="150000"/>
              </a:lnSpc>
            </a:pPr>
            <a:r>
              <a:rPr lang="cs-CZ" sz="3000" dirty="0" smtClean="0"/>
              <a:t>V ČR pouze pro cigarety</a:t>
            </a:r>
          </a:p>
          <a:p>
            <a:pPr lvl="1">
              <a:lnSpc>
                <a:spcPct val="150000"/>
              </a:lnSpc>
            </a:pPr>
            <a:r>
              <a:rPr lang="cs-CZ" sz="3000" dirty="0" smtClean="0"/>
              <a:t>El. cigarety náplně – jen nikotin</a:t>
            </a:r>
          </a:p>
          <a:p>
            <a:pPr>
              <a:lnSpc>
                <a:spcPct val="150000"/>
              </a:lnSpc>
            </a:pPr>
            <a:r>
              <a:rPr lang="cs-CZ" sz="3600" dirty="0" smtClean="0"/>
              <a:t>Probíhá příprava SOP</a:t>
            </a:r>
          </a:p>
          <a:p>
            <a:pPr>
              <a:lnSpc>
                <a:spcPct val="150000"/>
              </a:lnSpc>
            </a:pPr>
            <a:r>
              <a:rPr lang="cs-CZ" sz="3600" dirty="0" smtClean="0"/>
              <a:t>Není testována migrace z materiálů el. cigaret či HTP</a:t>
            </a:r>
          </a:p>
          <a:p>
            <a:pPr>
              <a:lnSpc>
                <a:spcPct val="150000"/>
              </a:lnSpc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3107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4726" y="1"/>
            <a:ext cx="6868426" cy="1660124"/>
          </a:xfrm>
        </p:spPr>
        <p:txBody>
          <a:bodyPr/>
          <a:lstStyle/>
          <a:p>
            <a:r>
              <a:rPr lang="cs-CZ" dirty="0" smtClean="0"/>
              <a:t>Testování v EU laboratořích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14" y="1287262"/>
            <a:ext cx="6252749" cy="5015884"/>
          </a:xfrm>
        </p:spPr>
      </p:pic>
    </p:spTree>
    <p:extLst>
      <p:ext uri="{BB962C8B-B14F-4D97-AF65-F5344CB8AC3E}">
        <p14:creationId xmlns:p14="http://schemas.microsoft.com/office/powerpoint/2010/main" val="7526309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76870" y="0"/>
            <a:ext cx="6806282" cy="1526959"/>
          </a:xfrm>
        </p:spPr>
        <p:txBody>
          <a:bodyPr/>
          <a:lstStyle/>
          <a:p>
            <a:r>
              <a:rPr lang="cs-CZ" dirty="0" smtClean="0"/>
              <a:t>Testování v EU laboratořích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1045" y="1313896"/>
            <a:ext cx="6347533" cy="49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89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50237" y="0"/>
            <a:ext cx="6832915" cy="1473693"/>
          </a:xfrm>
        </p:spPr>
        <p:txBody>
          <a:bodyPr/>
          <a:lstStyle/>
          <a:p>
            <a:r>
              <a:rPr lang="cs-CZ" dirty="0" smtClean="0"/>
              <a:t>Testování v EU – závěry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9" b="-12029"/>
          <a:stretch/>
        </p:blipFill>
        <p:spPr>
          <a:xfrm>
            <a:off x="1883565" y="1020932"/>
            <a:ext cx="5902152" cy="5388746"/>
          </a:xfrm>
        </p:spPr>
      </p:pic>
    </p:spTree>
    <p:extLst>
      <p:ext uri="{BB962C8B-B14F-4D97-AF65-F5344CB8AC3E}">
        <p14:creationId xmlns:p14="http://schemas.microsoft.com/office/powerpoint/2010/main" val="26492964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4472" y="2636913"/>
            <a:ext cx="8814979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4217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414727" y="1"/>
            <a:ext cx="5175682" cy="1562470"/>
          </a:xfrm>
        </p:spPr>
        <p:txBody>
          <a:bodyPr/>
          <a:lstStyle/>
          <a:p>
            <a:pPr algn="ctr"/>
            <a:r>
              <a:rPr lang="cs-CZ" b="1" dirty="0" smtClean="0">
                <a:latin typeface="Arial Narrow" panose="020B0606020202030204" pitchFamily="34" charset="0"/>
              </a:rPr>
              <a:t>Proč ?</a:t>
            </a:r>
            <a:endParaRPr lang="cs-CZ" b="1" dirty="0">
              <a:latin typeface="Arial Narrow" panose="020B060602020203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9596" y="1695635"/>
            <a:ext cx="9206143" cy="4455783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Arial Narrow" panose="020B0606020202030204" pitchFamily="34" charset="0"/>
              </a:rPr>
              <a:t>Nové zboží na trhu </a:t>
            </a:r>
          </a:p>
          <a:p>
            <a:pPr marL="0" indent="0">
              <a:buNone/>
            </a:pPr>
            <a:endParaRPr lang="cs-CZ" sz="1100" dirty="0" smtClean="0">
              <a:latin typeface="Arial Narrow" panose="020B0606020202030204" pitchFamily="34" charset="0"/>
            </a:endParaRPr>
          </a:p>
          <a:p>
            <a:pPr lvl="1"/>
            <a:r>
              <a:rPr lang="cs-CZ" sz="3200" dirty="0" smtClean="0">
                <a:latin typeface="Arial Narrow" panose="020B0606020202030204" pitchFamily="34" charset="0"/>
              </a:rPr>
              <a:t>V legislativě ošetřeno od r. 2009</a:t>
            </a:r>
          </a:p>
          <a:p>
            <a:pPr marL="457200" lvl="1" indent="0">
              <a:buNone/>
            </a:pPr>
            <a:endParaRPr lang="cs-CZ" sz="1100" dirty="0" smtClean="0">
              <a:latin typeface="Arial Narrow" panose="020B0606020202030204" pitchFamily="34" charset="0"/>
            </a:endParaRPr>
          </a:p>
          <a:p>
            <a:pPr lvl="1"/>
            <a:r>
              <a:rPr lang="cs-CZ" sz="3200" dirty="0" smtClean="0">
                <a:latin typeface="Arial Narrow" panose="020B0606020202030204" pitchFamily="34" charset="0"/>
              </a:rPr>
              <a:t>Necílené kontroly ukázaly problém</a:t>
            </a:r>
            <a:endParaRPr lang="cs-CZ" sz="3200" dirty="0">
              <a:latin typeface="Arial Narrow" panose="020B060602020203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359" y="3679772"/>
            <a:ext cx="3371380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6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59116" y="64371"/>
            <a:ext cx="5024760" cy="1325563"/>
          </a:xfrm>
        </p:spPr>
        <p:txBody>
          <a:bodyPr/>
          <a:lstStyle/>
          <a:p>
            <a:pPr algn="ctr"/>
            <a:r>
              <a:rPr lang="cs-CZ" b="1" dirty="0" smtClean="0">
                <a:latin typeface="Arial Narrow" panose="020B0606020202030204" pitchFamily="34" charset="0"/>
              </a:rPr>
              <a:t>Výsledky </a:t>
            </a:r>
            <a:endParaRPr lang="cs-CZ" b="1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04513"/>
            <a:ext cx="9703293" cy="4446905"/>
          </a:xfrm>
        </p:spPr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sz="3200" dirty="0" smtClean="0">
                <a:latin typeface="Arial Narrow" panose="020B0606020202030204" pitchFamily="34" charset="0"/>
              </a:rPr>
              <a:t>kontrolováno 51 subjektů</a:t>
            </a:r>
          </a:p>
          <a:p>
            <a:pPr marL="0" indent="0">
              <a:buNone/>
            </a:pPr>
            <a:endParaRPr lang="cs-CZ" sz="1100" dirty="0" smtClean="0">
              <a:latin typeface="Arial Narrow" panose="020B0606020202030204" pitchFamily="34" charset="0"/>
            </a:endParaRPr>
          </a:p>
          <a:p>
            <a:r>
              <a:rPr lang="cs-CZ" sz="3200" dirty="0" smtClean="0">
                <a:latin typeface="Arial Narrow" panose="020B0606020202030204" pitchFamily="34" charset="0"/>
              </a:rPr>
              <a:t> prodejny, elektronický prodej</a:t>
            </a:r>
          </a:p>
          <a:p>
            <a:pPr marL="0" indent="0">
              <a:buNone/>
            </a:pPr>
            <a:endParaRPr lang="cs-CZ" sz="1100" dirty="0">
              <a:latin typeface="Arial Narrow" panose="020B0606020202030204" pitchFamily="34" charset="0"/>
            </a:endParaRPr>
          </a:p>
          <a:p>
            <a:r>
              <a:rPr lang="cs-CZ" sz="3200" dirty="0" smtClean="0">
                <a:latin typeface="Arial Narrow" panose="020B0606020202030204" pitchFamily="34" charset="0"/>
              </a:rPr>
              <a:t>  celkem 237 produktů</a:t>
            </a:r>
          </a:p>
          <a:p>
            <a:pPr marL="0" indent="0">
              <a:buNone/>
            </a:pPr>
            <a:endParaRPr lang="cs-CZ" sz="1100" dirty="0" smtClean="0">
              <a:latin typeface="Arial Narrow" panose="020B0606020202030204" pitchFamily="34" charset="0"/>
            </a:endParaRPr>
          </a:p>
          <a:p>
            <a:pPr lvl="1"/>
            <a:r>
              <a:rPr lang="cs-CZ" sz="3200" dirty="0" smtClean="0">
                <a:latin typeface="Arial Narrow" panose="020B0606020202030204" pitchFamily="34" charset="0"/>
              </a:rPr>
              <a:t> 87 el. cigaret</a:t>
            </a:r>
          </a:p>
          <a:p>
            <a:pPr marL="457200" lvl="1" indent="0">
              <a:buNone/>
            </a:pPr>
            <a:endParaRPr lang="cs-CZ" sz="1100" dirty="0" smtClean="0">
              <a:latin typeface="Arial Narrow" panose="020B0606020202030204" pitchFamily="34" charset="0"/>
            </a:endParaRPr>
          </a:p>
          <a:p>
            <a:pPr lvl="1"/>
            <a:r>
              <a:rPr lang="cs-CZ" sz="3200" dirty="0" smtClean="0">
                <a:latin typeface="Arial Narrow" panose="020B0606020202030204" pitchFamily="34" charset="0"/>
              </a:rPr>
              <a:t> 106 náplní s nikotinem</a:t>
            </a:r>
            <a:endParaRPr lang="cs-CZ" sz="1100" dirty="0" smtClean="0">
              <a:latin typeface="Arial Narrow" panose="020B0606020202030204" pitchFamily="34" charset="0"/>
            </a:endParaRPr>
          </a:p>
          <a:p>
            <a:pPr lvl="1"/>
            <a:r>
              <a:rPr lang="cs-CZ" sz="3200" dirty="0" smtClean="0">
                <a:latin typeface="Arial Narrow" panose="020B0606020202030204" pitchFamily="34" charset="0"/>
              </a:rPr>
              <a:t> 44 náplní bez nikotinu</a:t>
            </a:r>
            <a:endParaRPr lang="cs-CZ" sz="32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935679267"/>
              </p:ext>
            </p:extLst>
          </p:nvPr>
        </p:nvGraphicFramePr>
        <p:xfrm>
          <a:off x="5228946" y="3719744"/>
          <a:ext cx="4822501" cy="2341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9034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68406" y="76199"/>
            <a:ext cx="5424254" cy="1187059"/>
          </a:xfrm>
        </p:spPr>
        <p:txBody>
          <a:bodyPr/>
          <a:lstStyle/>
          <a:p>
            <a:r>
              <a:rPr lang="cs-CZ" b="1" dirty="0" smtClean="0">
                <a:latin typeface="Arial Narrow" panose="020B0606020202030204" pitchFamily="34" charset="0"/>
              </a:rPr>
              <a:t>Výsledky  el. cigarety</a:t>
            </a:r>
            <a:endParaRPr lang="cs-CZ" b="1" dirty="0">
              <a:latin typeface="Arial Narrow" panose="020B060602020203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544" y="1193800"/>
            <a:ext cx="8478174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62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30136" y="1"/>
            <a:ext cx="5289053" cy="1482570"/>
          </a:xfrm>
        </p:spPr>
        <p:txBody>
          <a:bodyPr/>
          <a:lstStyle/>
          <a:p>
            <a:pPr algn="ctr"/>
            <a:r>
              <a:rPr lang="cs-CZ" b="1" dirty="0" smtClean="0">
                <a:latin typeface="Arial Narrow" panose="020B0606020202030204" pitchFamily="34" charset="0"/>
              </a:rPr>
              <a:t>Výsledky náplně s nikotinem</a:t>
            </a:r>
            <a:endParaRPr lang="cs-CZ" b="1" dirty="0">
              <a:latin typeface="Arial Narrow" panose="020B060602020203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209" y="1597981"/>
            <a:ext cx="9294920" cy="464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41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0733" y="100560"/>
            <a:ext cx="4986867" cy="1325563"/>
          </a:xfrm>
        </p:spPr>
        <p:txBody>
          <a:bodyPr/>
          <a:lstStyle/>
          <a:p>
            <a:pPr algn="ctr"/>
            <a:r>
              <a:rPr lang="cs-CZ" b="1" dirty="0" smtClean="0">
                <a:latin typeface="Arial Narrow" panose="020B0606020202030204" pitchFamily="34" charset="0"/>
              </a:rPr>
              <a:t>Výsledky náplně s nikotinem</a:t>
            </a:r>
            <a:endParaRPr lang="cs-CZ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3309280594"/>
              </p:ext>
            </p:extLst>
          </p:nvPr>
        </p:nvGraphicFramePr>
        <p:xfrm>
          <a:off x="1253068" y="1405467"/>
          <a:ext cx="7950200" cy="497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8907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3504" y="1"/>
            <a:ext cx="5211192" cy="1837678"/>
          </a:xfrm>
        </p:spPr>
        <p:txBody>
          <a:bodyPr/>
          <a:lstStyle/>
          <a:p>
            <a:pPr algn="ctr"/>
            <a:r>
              <a:rPr lang="cs-CZ" b="1" dirty="0" smtClean="0">
                <a:latin typeface="Arial Narrow" panose="020B0606020202030204" pitchFamily="34" charset="0"/>
              </a:rPr>
              <a:t>Výsledky náplně s nikotinem</a:t>
            </a:r>
            <a:endParaRPr lang="cs-CZ" b="1" dirty="0">
              <a:latin typeface="Arial Narrow" panose="020B060602020203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171" y="1482571"/>
            <a:ext cx="8815526" cy="482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562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1878</TotalTime>
  <Words>717</Words>
  <Application>Microsoft Office PowerPoint</Application>
  <PresentationFormat>A4 (210 x 297 mm)</PresentationFormat>
  <Paragraphs>162</Paragraphs>
  <Slides>34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Arial Narrow</vt:lpstr>
      <vt:lpstr>Calibri</vt:lpstr>
      <vt:lpstr>Wingdings</vt:lpstr>
      <vt:lpstr>Motiv Office</vt:lpstr>
      <vt:lpstr>Prezentace aplikace PowerPoint</vt:lpstr>
      <vt:lpstr>Speciální kontrolní akce 2018 v ČR</vt:lpstr>
      <vt:lpstr>Proč ?</vt:lpstr>
      <vt:lpstr>Proč ?</vt:lpstr>
      <vt:lpstr>Výsledky </vt:lpstr>
      <vt:lpstr>Výsledky  el. cigarety</vt:lpstr>
      <vt:lpstr>Výsledky náplně s nikotinem</vt:lpstr>
      <vt:lpstr>Výsledky náplně s nikotinem</vt:lpstr>
      <vt:lpstr>Výsledky náplně s nikotinem</vt:lpstr>
      <vt:lpstr>Výsledky náplně bez nikotinu</vt:lpstr>
      <vt:lpstr>Výsledky náplně bez nikotinu</vt:lpstr>
      <vt:lpstr>Další typy el.cigaret, náplní</vt:lpstr>
      <vt:lpstr>„Aromamixy“</vt:lpstr>
      <vt:lpstr>„Aromamixy“ - vzorek</vt:lpstr>
      <vt:lpstr>Zdravotní problémy řešené toxikologickým centrem Praha</vt:lpstr>
      <vt:lpstr>„DIY – Do it yourself“</vt:lpstr>
      <vt:lpstr>„DIY – Do it yourself“ – zkušenosti</vt:lpstr>
      <vt:lpstr>„DIY – Do it yourself“ – example</vt:lpstr>
      <vt:lpstr>One use e-cigarettes and VITACIG®</vt:lpstr>
      <vt:lpstr>Vitastik</vt:lpstr>
      <vt:lpstr>VITACIG®</vt:lpstr>
      <vt:lpstr>Nick one</vt:lpstr>
      <vt:lpstr>Zaměnitelné výrobky</vt:lpstr>
      <vt:lpstr>Zaměnitelné výrobky</vt:lpstr>
      <vt:lpstr>Zaměnitelné výrobky</vt:lpstr>
      <vt:lpstr>Zdravotní problémy řešené toxikologickýcm centrem</vt:lpstr>
      <vt:lpstr>Nové  typy  el. cigaret</vt:lpstr>
      <vt:lpstr>Nikotinové soli</vt:lpstr>
      <vt:lpstr>Nové typy el. cigaret</vt:lpstr>
      <vt:lpstr>Vyšetřováni v laboratořích EU</vt:lpstr>
      <vt:lpstr>Testování v EU laboratořích</vt:lpstr>
      <vt:lpstr>Testování v EU laboratořích</vt:lpstr>
      <vt:lpstr>Testování v EU – závěry 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radovan</dc:creator>
  <cp:lastModifiedBy>Pavla Svrčinová</cp:lastModifiedBy>
  <cp:revision>172</cp:revision>
  <dcterms:created xsi:type="dcterms:W3CDTF">2016-03-07T11:38:05Z</dcterms:created>
  <dcterms:modified xsi:type="dcterms:W3CDTF">2019-11-05T16:07:38Z</dcterms:modified>
</cp:coreProperties>
</file>